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258" r:id="rId3"/>
    <p:sldId id="259" r:id="rId4"/>
    <p:sldId id="260" r:id="rId5"/>
    <p:sldId id="261" r:id="rId6"/>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62947" autoAdjust="0"/>
  </p:normalViewPr>
  <p:slideViewPr>
    <p:cSldViewPr>
      <p:cViewPr varScale="1">
        <p:scale>
          <a:sx n="45" d="100"/>
          <a:sy n="45" d="100"/>
        </p:scale>
        <p:origin x="-123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490" cy="459822"/>
          </a:xfrm>
          <a:prstGeom prst="rect">
            <a:avLst/>
          </a:prstGeom>
        </p:spPr>
        <p:txBody>
          <a:bodyPr vert="horz" lIns="89931" tIns="44966" rIns="89931" bIns="44966" rtlCol="0"/>
          <a:lstStyle>
            <a:lvl1pPr algn="l">
              <a:defRPr sz="1200"/>
            </a:lvl1pPr>
          </a:lstStyle>
          <a:p>
            <a:endParaRPr lang="en-US"/>
          </a:p>
        </p:txBody>
      </p:sp>
      <p:sp>
        <p:nvSpPr>
          <p:cNvPr id="3" name="Date Placeholder 2"/>
          <p:cNvSpPr>
            <a:spLocks noGrp="1"/>
          </p:cNvSpPr>
          <p:nvPr>
            <p:ph type="dt" sz="quarter" idx="1"/>
          </p:nvPr>
        </p:nvSpPr>
        <p:spPr>
          <a:xfrm>
            <a:off x="3884960" y="0"/>
            <a:ext cx="2971490" cy="459822"/>
          </a:xfrm>
          <a:prstGeom prst="rect">
            <a:avLst/>
          </a:prstGeom>
        </p:spPr>
        <p:txBody>
          <a:bodyPr vert="horz" lIns="89931" tIns="44966" rIns="89931" bIns="44966" rtlCol="0"/>
          <a:lstStyle>
            <a:lvl1pPr algn="r">
              <a:defRPr sz="1200"/>
            </a:lvl1pPr>
          </a:lstStyle>
          <a:p>
            <a:fld id="{E9DC6858-4626-41BA-ABB6-5FE89019CCC5}" type="datetimeFigureOut">
              <a:rPr lang="en-US" smtClean="0"/>
              <a:pPr/>
              <a:t>9/3/2009</a:t>
            </a:fld>
            <a:endParaRPr lang="en-US"/>
          </a:p>
        </p:txBody>
      </p:sp>
      <p:sp>
        <p:nvSpPr>
          <p:cNvPr id="4" name="Footer Placeholder 3"/>
          <p:cNvSpPr>
            <a:spLocks noGrp="1"/>
          </p:cNvSpPr>
          <p:nvPr>
            <p:ph type="ftr" sz="quarter" idx="2"/>
          </p:nvPr>
        </p:nvSpPr>
        <p:spPr>
          <a:xfrm>
            <a:off x="0" y="8738172"/>
            <a:ext cx="2971490" cy="459822"/>
          </a:xfrm>
          <a:prstGeom prst="rect">
            <a:avLst/>
          </a:prstGeom>
        </p:spPr>
        <p:txBody>
          <a:bodyPr vert="horz" lIns="89931" tIns="44966" rIns="89931" bIns="44966" rtlCol="0" anchor="b"/>
          <a:lstStyle>
            <a:lvl1pPr algn="l">
              <a:defRPr sz="1200"/>
            </a:lvl1pPr>
          </a:lstStyle>
          <a:p>
            <a:endParaRPr lang="en-US"/>
          </a:p>
        </p:txBody>
      </p:sp>
      <p:sp>
        <p:nvSpPr>
          <p:cNvPr id="5" name="Slide Number Placeholder 4"/>
          <p:cNvSpPr>
            <a:spLocks noGrp="1"/>
          </p:cNvSpPr>
          <p:nvPr>
            <p:ph type="sldNum" sz="quarter" idx="3"/>
          </p:nvPr>
        </p:nvSpPr>
        <p:spPr>
          <a:xfrm>
            <a:off x="3884960" y="8738172"/>
            <a:ext cx="2971490" cy="459822"/>
          </a:xfrm>
          <a:prstGeom prst="rect">
            <a:avLst/>
          </a:prstGeom>
        </p:spPr>
        <p:txBody>
          <a:bodyPr vert="horz" lIns="89931" tIns="44966" rIns="89931" bIns="44966" rtlCol="0" anchor="b"/>
          <a:lstStyle>
            <a:lvl1pPr algn="r">
              <a:defRPr sz="1200"/>
            </a:lvl1pPr>
          </a:lstStyle>
          <a:p>
            <a:fld id="{3B7AB709-0AC4-47FC-BD45-8251720A682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748" tIns="45874" rIns="91748" bIns="45874" rtlCol="0"/>
          <a:lstStyle>
            <a:lvl1pPr algn="l">
              <a:defRPr sz="1200"/>
            </a:lvl1pPr>
          </a:lstStyle>
          <a:p>
            <a:endParaRPr lang="en-US"/>
          </a:p>
        </p:txBody>
      </p:sp>
      <p:sp>
        <p:nvSpPr>
          <p:cNvPr id="3" name="Date Placeholder 2"/>
          <p:cNvSpPr>
            <a:spLocks noGrp="1"/>
          </p:cNvSpPr>
          <p:nvPr>
            <p:ph type="dt" idx="1"/>
          </p:nvPr>
        </p:nvSpPr>
        <p:spPr>
          <a:xfrm>
            <a:off x="3884613" y="0"/>
            <a:ext cx="2971800" cy="459978"/>
          </a:xfrm>
          <a:prstGeom prst="rect">
            <a:avLst/>
          </a:prstGeom>
        </p:spPr>
        <p:txBody>
          <a:bodyPr vert="horz" lIns="91748" tIns="45874" rIns="91748" bIns="45874" rtlCol="0"/>
          <a:lstStyle>
            <a:lvl1pPr algn="r">
              <a:defRPr sz="1200"/>
            </a:lvl1pPr>
          </a:lstStyle>
          <a:p>
            <a:fld id="{27E4F267-E7B3-47C4-BC7E-8CC258A94C2D}" type="datetimeFigureOut">
              <a:rPr lang="en-US" smtClean="0"/>
              <a:pPr/>
              <a:t>9/3/2009</a:t>
            </a:fld>
            <a:endParaRPr lang="en-US"/>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748" tIns="45874" rIns="91748" bIns="45874" rtlCol="0" anchor="ctr"/>
          <a:lstStyle/>
          <a:p>
            <a:endParaRPr lang="en-US"/>
          </a:p>
        </p:txBody>
      </p:sp>
      <p:sp>
        <p:nvSpPr>
          <p:cNvPr id="5" name="Notes Placeholder 4"/>
          <p:cNvSpPr>
            <a:spLocks noGrp="1"/>
          </p:cNvSpPr>
          <p:nvPr>
            <p:ph type="body" sz="quarter" idx="3"/>
          </p:nvPr>
        </p:nvSpPr>
        <p:spPr>
          <a:xfrm>
            <a:off x="685800" y="4369793"/>
            <a:ext cx="5486400" cy="4139803"/>
          </a:xfrm>
          <a:prstGeom prst="rect">
            <a:avLst/>
          </a:prstGeom>
        </p:spPr>
        <p:txBody>
          <a:bodyPr vert="horz" lIns="91748" tIns="45874" rIns="91748" bIns="4587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7989"/>
            <a:ext cx="2971800" cy="459978"/>
          </a:xfrm>
          <a:prstGeom prst="rect">
            <a:avLst/>
          </a:prstGeom>
        </p:spPr>
        <p:txBody>
          <a:bodyPr vert="horz" lIns="91748" tIns="45874" rIns="91748" bIns="45874"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989"/>
            <a:ext cx="2971800" cy="459978"/>
          </a:xfrm>
          <a:prstGeom prst="rect">
            <a:avLst/>
          </a:prstGeom>
        </p:spPr>
        <p:txBody>
          <a:bodyPr vert="horz" lIns="91748" tIns="45874" rIns="91748" bIns="45874" rtlCol="0" anchor="b"/>
          <a:lstStyle>
            <a:lvl1pPr algn="r">
              <a:defRPr sz="1200"/>
            </a:lvl1pPr>
          </a:lstStyle>
          <a:p>
            <a:fld id="{CA3972DB-E047-45C7-9A6A-E3FE7A3A6F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i="1" dirty="0"/>
              <a:t>ET&amp;P Decisions – Duane Williams [Extend Term and Promotions Guidelines—</a:t>
            </a:r>
            <a:r>
              <a:rPr lang="en-US" i="1" dirty="0" err="1"/>
              <a:t>UniReq</a:t>
            </a:r>
            <a:r>
              <a:rPr lang="en-US" i="1" dirty="0"/>
              <a:t> 408 and Appendix A]</a:t>
            </a:r>
            <a:endParaRPr lang="en-US" sz="1000" dirty="0"/>
          </a:p>
          <a:p>
            <a:pPr lvl="1"/>
            <a:r>
              <a:rPr lang="en-US" i="1" dirty="0"/>
              <a:t>Components of ET&amp;P process</a:t>
            </a:r>
            <a:endParaRPr lang="en-US" sz="1000" dirty="0"/>
          </a:p>
          <a:p>
            <a:pPr lvl="2"/>
            <a:r>
              <a:rPr lang="en-US" i="1" dirty="0"/>
              <a:t>Department (Regional Peer) Review</a:t>
            </a:r>
            <a:endParaRPr lang="en-US" sz="1000" dirty="0"/>
          </a:p>
          <a:p>
            <a:pPr lvl="2"/>
            <a:r>
              <a:rPr lang="en-US" i="1" dirty="0"/>
              <a:t>Supervisor Review</a:t>
            </a:r>
            <a:endParaRPr lang="en-US" sz="1000" dirty="0"/>
          </a:p>
          <a:p>
            <a:pPr lvl="2"/>
            <a:r>
              <a:rPr lang="en-US" i="1" dirty="0"/>
              <a:t>College ET&amp;P Committee Review</a:t>
            </a:r>
            <a:endParaRPr lang="en-US" sz="1000" dirty="0"/>
          </a:p>
          <a:p>
            <a:pPr lvl="2"/>
            <a:r>
              <a:rPr lang="en-US" i="1" dirty="0"/>
              <a:t>Dean’s Review</a:t>
            </a:r>
            <a:endParaRPr lang="en-US" sz="1000" dirty="0"/>
          </a:p>
          <a:p>
            <a:pPr lvl="2"/>
            <a:r>
              <a:rPr lang="en-US" i="1" dirty="0"/>
              <a:t>Vice President of Academic Affairs</a:t>
            </a:r>
            <a:endParaRPr lang="en-US" sz="1000" dirty="0"/>
          </a:p>
          <a:p>
            <a:pPr lvl="2"/>
            <a:r>
              <a:rPr lang="en-US" i="1" dirty="0"/>
              <a:t>Trustee Action</a:t>
            </a:r>
            <a:endParaRPr lang="en-US" sz="1000" dirty="0"/>
          </a:p>
          <a:p>
            <a:pPr lvl="1"/>
            <a:r>
              <a:rPr lang="en-US" i="1" dirty="0"/>
              <a:t>Regions and their role</a:t>
            </a:r>
            <a:endParaRPr lang="en-US" sz="1000" dirty="0"/>
          </a:p>
          <a:p>
            <a:pPr lvl="2"/>
            <a:r>
              <a:rPr lang="en-US" i="1" dirty="0"/>
              <a:t>First level of review—comparable to an academic department</a:t>
            </a:r>
            <a:endParaRPr lang="en-US" sz="1000" dirty="0"/>
          </a:p>
          <a:p>
            <a:pPr lvl="2"/>
            <a:r>
              <a:rPr lang="en-US" i="1" dirty="0"/>
              <a:t>Potentially all extended—term track academic professionals </a:t>
            </a:r>
            <a:endParaRPr lang="en-US" sz="1000" dirty="0"/>
          </a:p>
          <a:p>
            <a:pPr lvl="2"/>
            <a:r>
              <a:rPr lang="en-US" i="1" dirty="0"/>
              <a:t>Help disseminate packets for review prior to meeting as a committee</a:t>
            </a:r>
            <a:endParaRPr lang="en-US" sz="1000" dirty="0"/>
          </a:p>
          <a:p>
            <a:pPr lvl="2"/>
            <a:r>
              <a:rPr lang="en-US" i="1" dirty="0"/>
              <a:t>December face-to-face meeting, fax vote to Marie (72 hours)</a:t>
            </a:r>
            <a:endParaRPr lang="en-US" sz="1000" dirty="0"/>
          </a:p>
          <a:p>
            <a:pPr lvl="1"/>
            <a:r>
              <a:rPr lang="en-US" i="1" dirty="0"/>
              <a:t>State Committee selection and its role</a:t>
            </a:r>
            <a:endParaRPr lang="en-US" sz="1000" dirty="0"/>
          </a:p>
          <a:p>
            <a:pPr lvl="2"/>
            <a:r>
              <a:rPr lang="en-US" i="1" dirty="0"/>
              <a:t>One person from each of the four regions (vote of peers).</a:t>
            </a:r>
            <a:endParaRPr lang="en-US" sz="1000" dirty="0"/>
          </a:p>
          <a:p>
            <a:pPr lvl="2"/>
            <a:r>
              <a:rPr lang="en-US" i="1" dirty="0"/>
              <a:t>One person representing state specialists (vote of peers).</a:t>
            </a:r>
            <a:endParaRPr lang="en-US" sz="1000" dirty="0"/>
          </a:p>
          <a:p>
            <a:pPr lvl="2"/>
            <a:r>
              <a:rPr lang="en-US" i="1" dirty="0"/>
              <a:t>Review Department and Supervisor input</a:t>
            </a:r>
            <a:endParaRPr lang="en-US" sz="1000" dirty="0"/>
          </a:p>
          <a:p>
            <a:pPr lvl="3"/>
            <a:r>
              <a:rPr lang="en-US" i="1" dirty="0"/>
              <a:t>Quality control (College/UW standards are upheld).</a:t>
            </a:r>
            <a:endParaRPr lang="en-US" sz="1000" dirty="0"/>
          </a:p>
          <a:p>
            <a:pPr lvl="3"/>
            <a:r>
              <a:rPr lang="en-US" i="1" dirty="0"/>
              <a:t>Insure individual is treated fairly.</a:t>
            </a:r>
            <a:r>
              <a:rPr lang="en-US" dirty="0"/>
              <a:t> </a:t>
            </a:r>
            <a:endParaRPr lang="en-US" sz="1000" dirty="0"/>
          </a:p>
          <a:p>
            <a:pPr lvl="3"/>
            <a:r>
              <a:rPr lang="en-US" dirty="0"/>
              <a:t>Members vote only once at their department level</a:t>
            </a:r>
            <a:endParaRPr lang="en-US" sz="1000" dirty="0"/>
          </a:p>
          <a:p>
            <a:r>
              <a:rPr lang="en-US" dirty="0"/>
              <a:t>For the Region, Supervisor, State Committee and Dean’s reviews the individual will receive results as they occur and have an opportunity to offer a written comment.</a:t>
            </a:r>
            <a:endParaRPr lang="en-US" sz="1000" dirty="0"/>
          </a:p>
          <a:p>
            <a:endParaRPr lang="en-US" dirty="0"/>
          </a:p>
        </p:txBody>
      </p:sp>
      <p:sp>
        <p:nvSpPr>
          <p:cNvPr id="4" name="Slide Number Placeholder 3"/>
          <p:cNvSpPr>
            <a:spLocks noGrp="1"/>
          </p:cNvSpPr>
          <p:nvPr>
            <p:ph type="sldNum" sz="quarter" idx="10"/>
          </p:nvPr>
        </p:nvSpPr>
        <p:spPr/>
        <p:txBody>
          <a:bodyPr/>
          <a:lstStyle/>
          <a:p>
            <a:fld id="{CA3972DB-E047-45C7-9A6A-E3FE7A3A6F8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r>
              <a:rPr lang="en-US" i="1" dirty="0"/>
              <a:t>Documentation required per the </a:t>
            </a:r>
            <a:r>
              <a:rPr lang="en-US" i="1" dirty="0" err="1"/>
              <a:t>Unireg</a:t>
            </a:r>
            <a:r>
              <a:rPr lang="en-US" i="1" dirty="0"/>
              <a:t> &amp; Appendix - Duane Williams</a:t>
            </a:r>
            <a:endParaRPr lang="en-US" sz="1000" dirty="0"/>
          </a:p>
          <a:p>
            <a:pPr lvl="1"/>
            <a:r>
              <a:rPr lang="en-US" i="1" dirty="0"/>
              <a:t>For Probation</a:t>
            </a:r>
            <a:endParaRPr lang="en-US" sz="1000" dirty="0"/>
          </a:p>
          <a:p>
            <a:pPr lvl="1"/>
            <a:r>
              <a:rPr lang="en-US" i="1" dirty="0"/>
              <a:t>For Extended Term</a:t>
            </a:r>
            <a:endParaRPr lang="en-US" sz="1000" dirty="0"/>
          </a:p>
          <a:p>
            <a:pPr lvl="1"/>
            <a:r>
              <a:rPr lang="en-US" i="1" dirty="0"/>
              <a:t>For Promotion</a:t>
            </a:r>
            <a:endParaRPr lang="en-US" sz="1000" dirty="0"/>
          </a:p>
          <a:p>
            <a:r>
              <a:rPr lang="en-US" dirty="0"/>
              <a:t> </a:t>
            </a:r>
            <a:endParaRPr lang="en-US" sz="1000" dirty="0"/>
          </a:p>
          <a:p>
            <a:r>
              <a:rPr lang="en-US" dirty="0"/>
              <a:t>As per Glen’s August 27, 2009 letter [Marie’s 8/26/09 e-mail]:</a:t>
            </a:r>
            <a:endParaRPr lang="en-US" sz="1000" dirty="0"/>
          </a:p>
          <a:p>
            <a:r>
              <a:rPr lang="en-US" dirty="0"/>
              <a:t>All packets, whether for reappointment, extended term, extended term renewal, or promotion will include the same basic elements (UW Regulation 5-408).   </a:t>
            </a:r>
            <a:endParaRPr lang="en-US" sz="1000" dirty="0"/>
          </a:p>
          <a:p>
            <a:r>
              <a:rPr lang="en-US" dirty="0"/>
              <a:t> </a:t>
            </a:r>
            <a:endParaRPr lang="en-US" sz="1000" dirty="0"/>
          </a:p>
          <a:p>
            <a:r>
              <a:rPr lang="en-US" dirty="0"/>
              <a:t>Packet I will generally include:</a:t>
            </a:r>
            <a:endParaRPr lang="en-US" sz="1000" dirty="0"/>
          </a:p>
          <a:p>
            <a:pPr lvl="0"/>
            <a:r>
              <a:rPr lang="en-US" dirty="0"/>
              <a:t>A curriculum vita</a:t>
            </a:r>
            <a:endParaRPr lang="en-US" sz="1000" dirty="0"/>
          </a:p>
          <a:p>
            <a:pPr lvl="0"/>
            <a:r>
              <a:rPr lang="en-US" dirty="0"/>
              <a:t>Current and past job descriptions (since the last ET&amp;P action)</a:t>
            </a:r>
            <a:endParaRPr lang="en-US" sz="1000" dirty="0"/>
          </a:p>
          <a:p>
            <a:pPr lvl="0"/>
            <a:r>
              <a:rPr lang="en-US" dirty="0"/>
              <a:t>Current and past Statement of Goals (since the last ET&amp;P action)</a:t>
            </a:r>
            <a:endParaRPr lang="en-US" sz="1000" dirty="0"/>
          </a:p>
          <a:p>
            <a:pPr lvl="0"/>
            <a:r>
              <a:rPr lang="en-US" dirty="0"/>
              <a:t>Documentation of accomplishments</a:t>
            </a:r>
            <a:endParaRPr lang="en-US" sz="1000" dirty="0"/>
          </a:p>
          <a:p>
            <a:r>
              <a:rPr lang="en-US" dirty="0"/>
              <a:t> </a:t>
            </a:r>
            <a:endParaRPr lang="en-US" sz="1000" dirty="0"/>
          </a:p>
          <a:p>
            <a:r>
              <a:rPr lang="en-US" dirty="0"/>
              <a:t>It is recommended that the documentation of accomplishments include an assessment of client need, impact statements, annual summaries, and program or teaching evaluations.</a:t>
            </a:r>
            <a:endParaRPr lang="en-US" sz="1000" dirty="0"/>
          </a:p>
          <a:p>
            <a:r>
              <a:rPr lang="en-US" dirty="0"/>
              <a:t> </a:t>
            </a:r>
            <a:endParaRPr lang="en-US" sz="1000" dirty="0"/>
          </a:p>
          <a:p>
            <a:r>
              <a:rPr lang="en-US" dirty="0"/>
              <a:t>Under the performance appraisal guidelines, employees will be required to report their annual summary in logic model-based summary tables with a narrative optional (Guidelines for Extended Term and Promotion Template section). It is our recommendation that candidates use those tables and narrative to report accomplishments for ET&amp;P. This will ease packet preparation and help those reviewing and evaluating the packets.</a:t>
            </a:r>
            <a:endParaRPr lang="en-US" sz="1000" dirty="0"/>
          </a:p>
          <a:p>
            <a:r>
              <a:rPr lang="en-US" dirty="0"/>
              <a:t> </a:t>
            </a:r>
            <a:endParaRPr lang="en-US" sz="1000" dirty="0"/>
          </a:p>
          <a:p>
            <a:r>
              <a:rPr lang="en-US" dirty="0"/>
              <a:t>The packets no longer contain the supervisor’s annual evaluations and inclusion of training plans is at the option of the educator. </a:t>
            </a:r>
            <a:endParaRPr lang="en-US" sz="1000" dirty="0"/>
          </a:p>
          <a:p>
            <a:r>
              <a:rPr lang="en-US" dirty="0"/>
              <a:t> </a:t>
            </a:r>
            <a:endParaRPr lang="en-US" sz="1000" dirty="0"/>
          </a:p>
          <a:p>
            <a:r>
              <a:rPr lang="en-US" dirty="0"/>
              <a:t>Solicited letters of recommendation are also recommended (four to six), particularly in the case of extended term or promotion. </a:t>
            </a:r>
            <a:endParaRPr lang="en-US" sz="1000" dirty="0"/>
          </a:p>
          <a:p>
            <a:r>
              <a:rPr lang="en-US" dirty="0"/>
              <a:t> </a:t>
            </a:r>
            <a:endParaRPr lang="en-US" sz="1000" dirty="0"/>
          </a:p>
          <a:p>
            <a:r>
              <a:rPr lang="en-US" dirty="0"/>
              <a:t>A second packet containing examples of work (Packet II) is also required. </a:t>
            </a:r>
            <a:endParaRPr lang="en-US" sz="1000" dirty="0"/>
          </a:p>
          <a:p>
            <a:r>
              <a:rPr lang="en-US" dirty="0"/>
              <a:t> </a:t>
            </a:r>
            <a:endParaRPr lang="en-US" sz="1000" dirty="0"/>
          </a:p>
          <a:p>
            <a:r>
              <a:rPr lang="en-US" u="sng" dirty="0"/>
              <a:t>Packets I and II will be due in the state UW CES office on November 1, 2009.</a:t>
            </a:r>
            <a:r>
              <a:rPr lang="en-US" dirty="0"/>
              <a:t> The </a:t>
            </a:r>
            <a:r>
              <a:rPr lang="en-US" b="1" dirty="0"/>
              <a:t>candidate</a:t>
            </a:r>
            <a:r>
              <a:rPr lang="en-US" dirty="0"/>
              <a:t> is responsible for preparing an </a:t>
            </a:r>
            <a:r>
              <a:rPr lang="en-US" b="1" dirty="0"/>
              <a:t>original </a:t>
            </a:r>
            <a:r>
              <a:rPr lang="en-US" dirty="0"/>
              <a:t>and</a:t>
            </a:r>
            <a:r>
              <a:rPr lang="en-US" b="1" dirty="0"/>
              <a:t> three copies </a:t>
            </a:r>
            <a:r>
              <a:rPr lang="en-US" dirty="0"/>
              <a:t>of both Packets I and II. The original must be sent to the state office, and the three copies will be circulated in the appropriate peer regions, as scheduled by Marie Hanson. (Educators should hold the three copies until the circulation schedule is received.)</a:t>
            </a:r>
            <a:endParaRPr lang="en-US" sz="1000" dirty="0"/>
          </a:p>
          <a:p>
            <a:endParaRPr lang="en-US" dirty="0"/>
          </a:p>
        </p:txBody>
      </p:sp>
      <p:sp>
        <p:nvSpPr>
          <p:cNvPr id="4" name="Slide Number Placeholder 3"/>
          <p:cNvSpPr>
            <a:spLocks noGrp="1"/>
          </p:cNvSpPr>
          <p:nvPr>
            <p:ph type="sldNum" sz="quarter" idx="10"/>
          </p:nvPr>
        </p:nvSpPr>
        <p:spPr/>
        <p:txBody>
          <a:bodyPr/>
          <a:lstStyle/>
          <a:p>
            <a:fld id="{CA3972DB-E047-45C7-9A6A-E3FE7A3A6F8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i="1" dirty="0"/>
              <a:t>Things to help you be successful</a:t>
            </a:r>
            <a:endParaRPr lang="en-US" sz="1000" dirty="0"/>
          </a:p>
          <a:p>
            <a:pPr lvl="1"/>
            <a:r>
              <a:rPr lang="en-US" i="1" dirty="0"/>
              <a:t>Using Goal Statements – Duane Williams</a:t>
            </a:r>
            <a:endParaRPr lang="en-US" sz="1000" dirty="0"/>
          </a:p>
          <a:p>
            <a:pPr lvl="2"/>
            <a:r>
              <a:rPr lang="en-US" i="1" dirty="0"/>
              <a:t>Articulates how the individual is going to organize his/her work and time—things he/she hopes to accomplish during the program year.</a:t>
            </a:r>
            <a:endParaRPr lang="en-US" sz="1000" dirty="0"/>
          </a:p>
          <a:p>
            <a:pPr lvl="2"/>
            <a:r>
              <a:rPr lang="en-US" i="1" dirty="0"/>
              <a:t>A communication tool for employees with their supervisor.</a:t>
            </a:r>
            <a:endParaRPr lang="en-US" sz="1000" dirty="0"/>
          </a:p>
          <a:p>
            <a:pPr lvl="2"/>
            <a:r>
              <a:rPr lang="en-US" i="1" dirty="0"/>
              <a:t>Job descriptions are generic—varying by rank.</a:t>
            </a:r>
            <a:endParaRPr lang="en-US" sz="1000" dirty="0"/>
          </a:p>
          <a:p>
            <a:pPr lvl="2"/>
            <a:r>
              <a:rPr lang="en-US" i="1" dirty="0"/>
              <a:t>Goals can also help your peers understand how you have organized your work.</a:t>
            </a:r>
            <a:endParaRPr lang="en-US" sz="1000" dirty="0"/>
          </a:p>
          <a:p>
            <a:endParaRPr lang="en-US" dirty="0"/>
          </a:p>
        </p:txBody>
      </p:sp>
      <p:sp>
        <p:nvSpPr>
          <p:cNvPr id="4" name="Slide Number Placeholder 3"/>
          <p:cNvSpPr>
            <a:spLocks noGrp="1"/>
          </p:cNvSpPr>
          <p:nvPr>
            <p:ph type="sldNum" sz="quarter" idx="10"/>
          </p:nvPr>
        </p:nvSpPr>
        <p:spPr/>
        <p:txBody>
          <a:bodyPr/>
          <a:lstStyle/>
          <a:p>
            <a:fld id="{CA3972DB-E047-45C7-9A6A-E3FE7A3A6F8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i="1" dirty="0"/>
              <a:t>Timing issues – packet completion, distribution, region review, state review, subsequent decisions/notifications – Duane Williams [9/2/09 e-mail from Marie]</a:t>
            </a:r>
            <a:endParaRPr lang="en-US" sz="1000" dirty="0"/>
          </a:p>
          <a:p>
            <a:pPr lvl="1"/>
            <a:r>
              <a:rPr lang="en-US" b="1" i="1" dirty="0"/>
              <a:t>October 1, 2009</a:t>
            </a:r>
            <a:r>
              <a:rPr lang="en-US" dirty="0"/>
              <a:t> – Intent for promotion due to the Director of Extension.</a:t>
            </a:r>
            <a:endParaRPr lang="en-US" sz="1000" dirty="0"/>
          </a:p>
          <a:p>
            <a:pPr lvl="1"/>
            <a:r>
              <a:rPr lang="en-US" b="1" i="1" dirty="0"/>
              <a:t>November 1, 2009</a:t>
            </a:r>
            <a:r>
              <a:rPr lang="en-US" b="1" dirty="0"/>
              <a:t> </a:t>
            </a:r>
            <a:r>
              <a:rPr lang="en-US" dirty="0"/>
              <a:t>– ET&amp;P packets are due. One complete (original) packet is to be sent to the State Office. The other three complete packets are to be sent to the county offices within your Extension Area. Marie Hanson will send everyone going up for action a circulation sign-off sheet to be attached to the complete packets prior to circulation.</a:t>
            </a:r>
            <a:endParaRPr lang="en-US" sz="1000" dirty="0"/>
          </a:p>
          <a:p>
            <a:pPr lvl="1"/>
            <a:r>
              <a:rPr lang="en-US" b="1" i="1" dirty="0"/>
              <a:t>November 1 – November 25, 2009</a:t>
            </a:r>
            <a:r>
              <a:rPr lang="en-US" dirty="0"/>
              <a:t> – ET&amp;P packets circulated within peer regions. All packets must be returned to the County Office hosting the Regional Peer Review.</a:t>
            </a:r>
            <a:endParaRPr lang="en-US" sz="1000" dirty="0"/>
          </a:p>
          <a:p>
            <a:pPr lvl="2"/>
            <a:r>
              <a:rPr lang="en-US" dirty="0"/>
              <a:t>NE Regional Peer Review – December 3</a:t>
            </a:r>
            <a:r>
              <a:rPr lang="en-US" baseline="30000" dirty="0"/>
              <a:t>rd</a:t>
            </a:r>
            <a:r>
              <a:rPr lang="en-US" dirty="0"/>
              <a:t>, 10:00 – 3:00 Meeting site: Natrona County Office</a:t>
            </a:r>
            <a:endParaRPr lang="en-US" sz="1000" dirty="0"/>
          </a:p>
          <a:p>
            <a:pPr lvl="2"/>
            <a:r>
              <a:rPr lang="en-US" dirty="0"/>
              <a:t>SE Regional Peer Review – December 1</a:t>
            </a:r>
            <a:r>
              <a:rPr lang="en-US" baseline="30000" dirty="0"/>
              <a:t>st</a:t>
            </a:r>
            <a:r>
              <a:rPr lang="en-US" dirty="0"/>
              <a:t>, 10:00 – 3:00 	Meeting site: Albany County Office</a:t>
            </a:r>
            <a:endParaRPr lang="en-US" sz="1000" dirty="0"/>
          </a:p>
          <a:p>
            <a:pPr lvl="2"/>
            <a:r>
              <a:rPr lang="en-US" dirty="0"/>
              <a:t>NW Regional Peer Review – December 15</a:t>
            </a:r>
            <a:r>
              <a:rPr lang="en-US" baseline="30000" dirty="0"/>
              <a:t>th</a:t>
            </a:r>
            <a:r>
              <a:rPr lang="en-US" dirty="0"/>
              <a:t>, 10:00 – 3:00  Meeting site: Hot Springs County Office</a:t>
            </a:r>
            <a:endParaRPr lang="en-US" sz="1000" dirty="0"/>
          </a:p>
          <a:p>
            <a:pPr lvl="2"/>
            <a:r>
              <a:rPr lang="en-US" dirty="0"/>
              <a:t>SW Regional Peer Review – December 17</a:t>
            </a:r>
            <a:r>
              <a:rPr lang="en-US" baseline="30000" dirty="0"/>
              <a:t>th</a:t>
            </a:r>
            <a:r>
              <a:rPr lang="en-US" dirty="0"/>
              <a:t>, 10:00 – 3:00 Meeting site: Uinta County Office</a:t>
            </a:r>
            <a:endParaRPr lang="en-US" sz="1000" dirty="0"/>
          </a:p>
          <a:p>
            <a:pPr lvl="2"/>
            <a:r>
              <a:rPr lang="en-US" dirty="0"/>
              <a:t>**ET&amp;P peer review recommendations and comments are due back to the state office within three days after regional peer review meeting.</a:t>
            </a:r>
            <a:endParaRPr lang="en-US" sz="1000" dirty="0"/>
          </a:p>
          <a:p>
            <a:pPr lvl="1"/>
            <a:r>
              <a:rPr lang="en-US" b="1" i="1" dirty="0"/>
              <a:t>January 6, 2010</a:t>
            </a:r>
            <a:r>
              <a:rPr lang="en-US" dirty="0"/>
              <a:t> – ET&amp;P peer review and supervisor recommendations and comments to candidates for signatures.</a:t>
            </a:r>
            <a:endParaRPr lang="en-US" sz="1000" dirty="0"/>
          </a:p>
          <a:p>
            <a:pPr lvl="1"/>
            <a:r>
              <a:rPr lang="en-US" b="1" i="1" dirty="0"/>
              <a:t>January 8, 2010</a:t>
            </a:r>
            <a:r>
              <a:rPr lang="en-US" dirty="0"/>
              <a:t> – Signatures and any comments from candidates due back to the state office.</a:t>
            </a:r>
            <a:endParaRPr lang="en-US" sz="1000" dirty="0"/>
          </a:p>
          <a:p>
            <a:pPr lvl="1"/>
            <a:r>
              <a:rPr lang="en-US" b="1" i="1" dirty="0"/>
              <a:t>January 11-15, 2010</a:t>
            </a:r>
            <a:r>
              <a:rPr lang="en-US" dirty="0"/>
              <a:t> – ET&amp;P Committee meets on campus.</a:t>
            </a:r>
            <a:endParaRPr lang="en-US" sz="1000" dirty="0"/>
          </a:p>
          <a:p>
            <a:pPr lvl="1"/>
            <a:r>
              <a:rPr lang="en-US" b="1" i="1" dirty="0"/>
              <a:t>January 29, 2010 - </a:t>
            </a:r>
            <a:r>
              <a:rPr lang="en-US" dirty="0"/>
              <a:t>ET&amp;P Committee recommendations and comments due to the Dean’s office.</a:t>
            </a:r>
            <a:endParaRPr lang="en-US" sz="1000" dirty="0"/>
          </a:p>
          <a:p>
            <a:endParaRPr lang="en-US" dirty="0"/>
          </a:p>
        </p:txBody>
      </p:sp>
      <p:sp>
        <p:nvSpPr>
          <p:cNvPr id="4" name="Slide Number Placeholder 3"/>
          <p:cNvSpPr>
            <a:spLocks noGrp="1"/>
          </p:cNvSpPr>
          <p:nvPr>
            <p:ph type="sldNum" sz="quarter" idx="10"/>
          </p:nvPr>
        </p:nvSpPr>
        <p:spPr/>
        <p:txBody>
          <a:bodyPr/>
          <a:lstStyle/>
          <a:p>
            <a:fld id="{CA3972DB-E047-45C7-9A6A-E3FE7A3A6F8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3972DB-E047-45C7-9A6A-E3FE7A3A6F85}"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02B455-7959-4F66-8B45-C08441B91230}" type="datetimeFigureOut">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5A763-9066-4357-B3C5-EB677442A9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02B455-7959-4F66-8B45-C08441B91230}" type="datetimeFigureOut">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5A763-9066-4357-B3C5-EB677442A9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02B455-7959-4F66-8B45-C08441B91230}" type="datetimeFigureOut">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5A763-9066-4357-B3C5-EB677442A9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02B455-7959-4F66-8B45-C08441B91230}" type="datetimeFigureOut">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5A763-9066-4357-B3C5-EB677442A9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02B455-7959-4F66-8B45-C08441B91230}" type="datetimeFigureOut">
              <a:rPr lang="en-US" smtClean="0"/>
              <a:pPr/>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5A763-9066-4357-B3C5-EB677442A9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02B455-7959-4F66-8B45-C08441B91230}" type="datetimeFigureOut">
              <a:rPr lang="en-US" smtClean="0"/>
              <a:pPr/>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5A763-9066-4357-B3C5-EB677442A9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02B455-7959-4F66-8B45-C08441B91230}" type="datetimeFigureOut">
              <a:rPr lang="en-US" smtClean="0"/>
              <a:pPr/>
              <a:t>9/3/2009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D5A763-9066-4357-B3C5-EB677442A9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02B455-7959-4F66-8B45-C08441B91230}" type="datetimeFigureOut">
              <a:rPr lang="en-US" smtClean="0"/>
              <a:pPr/>
              <a:t>9/3/2009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D5A763-9066-4357-B3C5-EB677442A9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2B455-7959-4F66-8B45-C08441B91230}" type="datetimeFigureOut">
              <a:rPr lang="en-US" smtClean="0"/>
              <a:pPr/>
              <a:t>9/3/2009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D5A763-9066-4357-B3C5-EB677442A9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02B455-7959-4F66-8B45-C08441B91230}" type="datetimeFigureOut">
              <a:rPr lang="en-US" smtClean="0"/>
              <a:pPr/>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5A763-9066-4357-B3C5-EB677442A9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02B455-7959-4F66-8B45-C08441B91230}" type="datetimeFigureOut">
              <a:rPr lang="en-US" smtClean="0"/>
              <a:pPr/>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5A763-9066-4357-B3C5-EB677442A9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2B455-7959-4F66-8B45-C08441B91230}" type="datetimeFigureOut">
              <a:rPr lang="en-US" smtClean="0"/>
              <a:pPr/>
              <a:t>9/3/2009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5A763-9066-4357-B3C5-EB677442A9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81000"/>
            <a:ext cx="8229600" cy="5745163"/>
          </a:xfrm>
        </p:spPr>
        <p:txBody>
          <a:bodyPr>
            <a:normAutofit/>
          </a:bodyPr>
          <a:lstStyle/>
          <a:p>
            <a:pPr lvl="0"/>
            <a:r>
              <a:rPr lang="en-US" i="1" dirty="0">
                <a:solidFill>
                  <a:schemeClr val="tx2">
                    <a:lumMod val="60000"/>
                    <a:lumOff val="40000"/>
                  </a:schemeClr>
                </a:solidFill>
              </a:rPr>
              <a:t>ET&amp;P Decisions – Duane Williams </a:t>
            </a:r>
            <a:r>
              <a:rPr lang="en-US" i="1" dirty="0">
                <a:solidFill>
                  <a:srgbClr val="FF0000"/>
                </a:solidFill>
              </a:rPr>
              <a:t>[Extend Term and Promotions Guidelines—</a:t>
            </a:r>
            <a:r>
              <a:rPr lang="en-US" i="1" dirty="0" err="1">
                <a:solidFill>
                  <a:srgbClr val="FF0000"/>
                </a:solidFill>
              </a:rPr>
              <a:t>UniReq</a:t>
            </a:r>
            <a:r>
              <a:rPr lang="en-US" i="1" dirty="0">
                <a:solidFill>
                  <a:srgbClr val="FF0000"/>
                </a:solidFill>
              </a:rPr>
              <a:t> 408 and Appendix A]</a:t>
            </a:r>
            <a:endParaRPr lang="en-US" sz="2400" dirty="0">
              <a:solidFill>
                <a:srgbClr val="FF0000"/>
              </a:solidFill>
            </a:endParaRPr>
          </a:p>
          <a:p>
            <a:pPr lvl="1"/>
            <a:r>
              <a:rPr lang="en-US" i="1" dirty="0">
                <a:solidFill>
                  <a:srgbClr val="00B050"/>
                </a:solidFill>
              </a:rPr>
              <a:t>Components of ET&amp;P process</a:t>
            </a:r>
            <a:endParaRPr lang="en-US" sz="2000" dirty="0">
              <a:solidFill>
                <a:srgbClr val="00B050"/>
              </a:solidFill>
            </a:endParaRPr>
          </a:p>
          <a:p>
            <a:pPr lvl="1"/>
            <a:r>
              <a:rPr lang="en-US" i="1" dirty="0" smtClean="0">
                <a:solidFill>
                  <a:srgbClr val="00B050"/>
                </a:solidFill>
                <a:hlinkClick r:id="rId3" action="ppaction://hlinksldjump"/>
              </a:rPr>
              <a:t>Regions</a:t>
            </a:r>
            <a:r>
              <a:rPr lang="en-US" i="1" dirty="0" smtClean="0">
                <a:solidFill>
                  <a:srgbClr val="00B050"/>
                </a:solidFill>
              </a:rPr>
              <a:t> </a:t>
            </a:r>
            <a:r>
              <a:rPr lang="en-US" i="1" dirty="0">
                <a:solidFill>
                  <a:srgbClr val="00B050"/>
                </a:solidFill>
              </a:rPr>
              <a:t>and their role</a:t>
            </a:r>
            <a:endParaRPr lang="en-US" sz="2000" dirty="0">
              <a:solidFill>
                <a:srgbClr val="00B050"/>
              </a:solidFill>
            </a:endParaRPr>
          </a:p>
          <a:p>
            <a:pPr lvl="1"/>
            <a:r>
              <a:rPr lang="en-US" i="1" dirty="0" smtClean="0">
                <a:solidFill>
                  <a:srgbClr val="00B050"/>
                </a:solidFill>
              </a:rPr>
              <a:t>State </a:t>
            </a:r>
            <a:r>
              <a:rPr lang="en-US" i="1" dirty="0">
                <a:solidFill>
                  <a:srgbClr val="00B050"/>
                </a:solidFill>
              </a:rPr>
              <a:t>Committee selection and its role</a:t>
            </a:r>
            <a:endParaRPr lang="en-US" sz="2000" dirty="0">
              <a:solidFill>
                <a:srgbClr val="00B050"/>
              </a:solidFill>
            </a:endParaRPr>
          </a:p>
          <a:p>
            <a:endParaRPr lang="en-US" dirty="0"/>
          </a:p>
        </p:txBody>
      </p:sp>
      <p:pic>
        <p:nvPicPr>
          <p:cNvPr id="1026" name="Picture 2"/>
          <p:cNvPicPr>
            <a:picLocks noChangeAspect="1" noChangeArrowheads="1"/>
          </p:cNvPicPr>
          <p:nvPr/>
        </p:nvPicPr>
        <p:blipFill>
          <a:blip r:embed="rId4"/>
          <a:srcRect/>
          <a:stretch>
            <a:fillRect/>
          </a:stretch>
        </p:blipFill>
        <p:spPr bwMode="auto">
          <a:xfrm>
            <a:off x="5715000" y="3124200"/>
            <a:ext cx="2517775" cy="3016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533400" y="381000"/>
            <a:ext cx="8229600" cy="3657600"/>
          </a:xfrm>
        </p:spPr>
        <p:txBody>
          <a:bodyPr>
            <a:normAutofit/>
          </a:bodyPr>
          <a:lstStyle/>
          <a:p>
            <a:r>
              <a:rPr lang="en-US" i="1" dirty="0">
                <a:solidFill>
                  <a:srgbClr val="0070C0"/>
                </a:solidFill>
              </a:rPr>
              <a:t>Documentation required per the </a:t>
            </a:r>
            <a:r>
              <a:rPr lang="en-US" i="1" dirty="0" err="1">
                <a:solidFill>
                  <a:srgbClr val="0070C0"/>
                </a:solidFill>
              </a:rPr>
              <a:t>Unireg</a:t>
            </a:r>
            <a:r>
              <a:rPr lang="en-US" i="1" dirty="0">
                <a:solidFill>
                  <a:srgbClr val="0070C0"/>
                </a:solidFill>
              </a:rPr>
              <a:t> &amp; Appendix - Duane </a:t>
            </a:r>
            <a:r>
              <a:rPr lang="en-US" i="1" dirty="0" smtClean="0">
                <a:solidFill>
                  <a:srgbClr val="0070C0"/>
                </a:solidFill>
              </a:rPr>
              <a:t>Williams  </a:t>
            </a:r>
            <a:r>
              <a:rPr lang="en-US" dirty="0">
                <a:solidFill>
                  <a:srgbClr val="FF0000"/>
                </a:solidFill>
              </a:rPr>
              <a:t>As per Glen’s August 27, 2009 letter [Marie’s 8/26/09 e-mail]:</a:t>
            </a:r>
          </a:p>
          <a:p>
            <a:pPr lvl="1"/>
            <a:r>
              <a:rPr lang="en-US" i="1" dirty="0" smtClean="0">
                <a:solidFill>
                  <a:srgbClr val="00B050"/>
                </a:solidFill>
              </a:rPr>
              <a:t>For </a:t>
            </a:r>
            <a:r>
              <a:rPr lang="en-US" i="1" dirty="0">
                <a:solidFill>
                  <a:srgbClr val="00B050"/>
                </a:solidFill>
              </a:rPr>
              <a:t>Probation</a:t>
            </a:r>
            <a:endParaRPr lang="en-US" sz="2000" dirty="0">
              <a:solidFill>
                <a:srgbClr val="00B050"/>
              </a:solidFill>
            </a:endParaRPr>
          </a:p>
          <a:p>
            <a:pPr lvl="1"/>
            <a:r>
              <a:rPr lang="en-US" i="1" dirty="0">
                <a:solidFill>
                  <a:srgbClr val="00B050"/>
                </a:solidFill>
              </a:rPr>
              <a:t>For Extended Term</a:t>
            </a:r>
            <a:endParaRPr lang="en-US" sz="2000" dirty="0">
              <a:solidFill>
                <a:srgbClr val="00B050"/>
              </a:solidFill>
            </a:endParaRPr>
          </a:p>
          <a:p>
            <a:pPr lvl="1"/>
            <a:r>
              <a:rPr lang="en-US" i="1" dirty="0">
                <a:solidFill>
                  <a:srgbClr val="00B050"/>
                </a:solidFill>
              </a:rPr>
              <a:t>For Promotion</a:t>
            </a:r>
            <a:endParaRPr lang="en-US" sz="2000" dirty="0">
              <a:solidFill>
                <a:srgbClr val="00B050"/>
              </a:solidFill>
            </a:endParaRPr>
          </a:p>
          <a:p>
            <a:endParaRPr lang="en-US" dirty="0"/>
          </a:p>
        </p:txBody>
      </p:sp>
      <p:pic>
        <p:nvPicPr>
          <p:cNvPr id="2050" name="Picture 2"/>
          <p:cNvPicPr>
            <a:picLocks noChangeAspect="1" noChangeArrowheads="1"/>
          </p:cNvPicPr>
          <p:nvPr/>
        </p:nvPicPr>
        <p:blipFill>
          <a:blip r:embed="rId3"/>
          <a:srcRect/>
          <a:stretch>
            <a:fillRect/>
          </a:stretch>
        </p:blipFill>
        <p:spPr bwMode="auto">
          <a:xfrm>
            <a:off x="4800600" y="2438400"/>
            <a:ext cx="3322637" cy="32877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09600" y="3962400"/>
            <a:ext cx="8229600" cy="2057400"/>
          </a:xfrm>
        </p:spPr>
        <p:txBody>
          <a:bodyPr>
            <a:normAutofit/>
          </a:bodyPr>
          <a:lstStyle/>
          <a:p>
            <a:pPr lvl="0"/>
            <a:r>
              <a:rPr lang="en-US" i="1" dirty="0">
                <a:solidFill>
                  <a:srgbClr val="0070C0"/>
                </a:solidFill>
              </a:rPr>
              <a:t>Things to help you be successful</a:t>
            </a:r>
            <a:endParaRPr lang="en-US" dirty="0">
              <a:solidFill>
                <a:srgbClr val="0070C0"/>
              </a:solidFill>
            </a:endParaRPr>
          </a:p>
          <a:p>
            <a:pPr lvl="1"/>
            <a:r>
              <a:rPr lang="en-US" sz="3200" i="1" dirty="0">
                <a:solidFill>
                  <a:srgbClr val="0070C0"/>
                </a:solidFill>
              </a:rPr>
              <a:t>Using Goal Statements – Duane </a:t>
            </a:r>
            <a:r>
              <a:rPr lang="en-US" sz="3200" i="1" dirty="0" smtClean="0">
                <a:solidFill>
                  <a:srgbClr val="0070C0"/>
                </a:solidFill>
              </a:rPr>
              <a:t>Williams </a:t>
            </a:r>
            <a:r>
              <a:rPr lang="en-US" sz="3200" i="1" dirty="0" smtClean="0">
                <a:solidFill>
                  <a:srgbClr val="FF0000"/>
                </a:solidFill>
              </a:rPr>
              <a:t>[Performance Appraisal Guide]</a:t>
            </a:r>
            <a:endParaRPr lang="en-US" sz="3200" dirty="0">
              <a:solidFill>
                <a:srgbClr val="FF0000"/>
              </a:solidFill>
            </a:endParaRPr>
          </a:p>
        </p:txBody>
      </p:sp>
      <p:pic>
        <p:nvPicPr>
          <p:cNvPr id="3074" name="Picture 2"/>
          <p:cNvPicPr>
            <a:picLocks noChangeAspect="1" noChangeArrowheads="1"/>
          </p:cNvPicPr>
          <p:nvPr/>
        </p:nvPicPr>
        <p:blipFill>
          <a:blip r:embed="rId3"/>
          <a:srcRect/>
          <a:stretch>
            <a:fillRect/>
          </a:stretch>
        </p:blipFill>
        <p:spPr bwMode="auto">
          <a:xfrm>
            <a:off x="2590800" y="990600"/>
            <a:ext cx="3560763" cy="2597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81000"/>
            <a:ext cx="8229600" cy="2285999"/>
          </a:xfrm>
        </p:spPr>
        <p:txBody>
          <a:bodyPr>
            <a:normAutofit/>
          </a:bodyPr>
          <a:lstStyle/>
          <a:p>
            <a:pPr lvl="0"/>
            <a:r>
              <a:rPr lang="en-US" i="1" dirty="0">
                <a:solidFill>
                  <a:srgbClr val="0070C0"/>
                </a:solidFill>
              </a:rPr>
              <a:t>Timing issues – packet completion, distribution, region review, state review, subsequent decisions/notifications – Duane Williams </a:t>
            </a:r>
            <a:r>
              <a:rPr lang="en-US" i="1" dirty="0">
                <a:solidFill>
                  <a:srgbClr val="FF0000"/>
                </a:solidFill>
              </a:rPr>
              <a:t>[9/2/09 e-mail from Marie]</a:t>
            </a:r>
            <a:endParaRPr lang="en-US" dirty="0">
              <a:solidFill>
                <a:srgbClr val="FF0000"/>
              </a:solidFill>
            </a:endParaRPr>
          </a:p>
          <a:p>
            <a:endParaRPr lang="en-US" dirty="0"/>
          </a:p>
        </p:txBody>
      </p:sp>
      <p:pic>
        <p:nvPicPr>
          <p:cNvPr id="4100" name="Picture 4"/>
          <p:cNvPicPr>
            <a:picLocks noChangeAspect="1" noChangeArrowheads="1"/>
          </p:cNvPicPr>
          <p:nvPr/>
        </p:nvPicPr>
        <p:blipFill>
          <a:blip r:embed="rId3"/>
          <a:srcRect/>
          <a:stretch>
            <a:fillRect/>
          </a:stretch>
        </p:blipFill>
        <p:spPr bwMode="auto">
          <a:xfrm>
            <a:off x="2743200" y="2743200"/>
            <a:ext cx="2365375" cy="2070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srcRect/>
          <a:stretch>
            <a:fillRect/>
          </a:stretch>
        </p:blipFill>
        <p:spPr bwMode="auto">
          <a:xfrm>
            <a:off x="704850" y="246063"/>
            <a:ext cx="7734300" cy="6364287"/>
          </a:xfrm>
          <a:prstGeom prst="rect">
            <a:avLst/>
          </a:prstGeom>
          <a:noFill/>
          <a:ln w="9525">
            <a:noFill/>
            <a:miter lim="800000"/>
            <a:headEnd/>
            <a:tailEnd/>
          </a:ln>
          <a:effectLst/>
        </p:spPr>
      </p:pic>
      <p:sp>
        <p:nvSpPr>
          <p:cNvPr id="3" name="TextBox 2"/>
          <p:cNvSpPr txBox="1"/>
          <p:nvPr/>
        </p:nvSpPr>
        <p:spPr>
          <a:xfrm>
            <a:off x="8458200" y="6324600"/>
            <a:ext cx="526106" cy="307777"/>
          </a:xfrm>
          <a:prstGeom prst="rect">
            <a:avLst/>
          </a:prstGeom>
          <a:noFill/>
        </p:spPr>
        <p:txBody>
          <a:bodyPr wrap="none" rtlCol="0">
            <a:spAutoFit/>
          </a:bodyPr>
          <a:lstStyle/>
          <a:p>
            <a:r>
              <a:rPr lang="en-US" sz="1400" dirty="0" smtClean="0">
                <a:hlinkClick r:id="rId4" action="ppaction://hlinksldjump"/>
              </a:rPr>
              <a:t>Back</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520</Words>
  <Application>Microsoft Office PowerPoint</Application>
  <PresentationFormat>On-screen Show (4:3)</PresentationFormat>
  <Paragraphs>82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Duane D Williams</dc:creator>
  <cp:lastModifiedBy>Susan James</cp:lastModifiedBy>
  <cp:revision>39</cp:revision>
  <dcterms:created xsi:type="dcterms:W3CDTF">2009-09-02T18:29:20Z</dcterms:created>
  <dcterms:modified xsi:type="dcterms:W3CDTF">2009-09-03T17:41:15Z</dcterms:modified>
</cp:coreProperties>
</file>