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3"/>
  </p:handoutMasterIdLst>
  <p:sldIdLst>
    <p:sldId id="256" r:id="rId2"/>
    <p:sldId id="266" r:id="rId3"/>
    <p:sldId id="267" r:id="rId4"/>
    <p:sldId id="268" r:id="rId5"/>
    <p:sldId id="269" r:id="rId6"/>
    <p:sldId id="270" r:id="rId7"/>
    <p:sldId id="271" r:id="rId8"/>
    <p:sldId id="272" r:id="rId9"/>
    <p:sldId id="273" r:id="rId10"/>
    <p:sldId id="274" r:id="rId11"/>
    <p:sldId id="265" r:id="rId12"/>
  </p:sldIdLst>
  <p:sldSz cx="12192000" cy="6858000"/>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4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14" autoAdjust="0"/>
  </p:normalViewPr>
  <p:slideViewPr>
    <p:cSldViewPr snapToGrid="0">
      <p:cViewPr varScale="1">
        <p:scale>
          <a:sx n="104" d="100"/>
          <a:sy n="104" d="100"/>
        </p:scale>
        <p:origin x="6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1"/>
            <a:ext cx="4002299" cy="351737"/>
          </a:xfrm>
          <a:prstGeom prst="rect">
            <a:avLst/>
          </a:prstGeom>
        </p:spPr>
        <p:txBody>
          <a:bodyPr vert="horz" lIns="91440" tIns="45720" rIns="91440" bIns="45720" rtlCol="0"/>
          <a:lstStyle>
            <a:lvl1pPr algn="r">
              <a:defRPr sz="1200"/>
            </a:lvl1pPr>
          </a:lstStyle>
          <a:p>
            <a:fld id="{2C54DA7B-47B4-41C3-A1B3-638598AABBB0}" type="datetimeFigureOut">
              <a:rPr lang="en-US" smtClean="0"/>
              <a:t>9/28/2017</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1440" tIns="45720" rIns="91440" bIns="45720" rtlCol="0" anchor="b"/>
          <a:lstStyle>
            <a:lvl1pPr algn="r">
              <a:defRPr sz="1200"/>
            </a:lvl1pPr>
          </a:lstStyle>
          <a:p>
            <a:fld id="{1D7C2C93-074F-49C7-8557-B3EEAD224F2D}" type="slidenum">
              <a:rPr lang="en-US" smtClean="0"/>
              <a:t>‹#›</a:t>
            </a:fld>
            <a:endParaRPr lang="en-US"/>
          </a:p>
        </p:txBody>
      </p:sp>
    </p:spTree>
    <p:extLst>
      <p:ext uri="{BB962C8B-B14F-4D97-AF65-F5344CB8AC3E}">
        <p14:creationId xmlns:p14="http://schemas.microsoft.com/office/powerpoint/2010/main" val="626953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1801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1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0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08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5285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90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a:xfrm>
            <a:off x="839788" y="365125"/>
            <a:ext cx="10515600" cy="1325563"/>
          </a:xfrm>
        </p:spPr>
        <p:txBody>
          <a:bodyPr/>
          <a:lstStyle>
            <a:lvl1pPr algn="r">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162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Tree>
    <p:extLst>
      <p:ext uri="{BB962C8B-B14F-4D97-AF65-F5344CB8AC3E}">
        <p14:creationId xmlns:p14="http://schemas.microsoft.com/office/powerpoint/2010/main" val="3836985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Tree>
    <p:extLst>
      <p:ext uri="{BB962C8B-B14F-4D97-AF65-F5344CB8AC3E}">
        <p14:creationId xmlns:p14="http://schemas.microsoft.com/office/powerpoint/2010/main" val="82598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a:xfrm>
            <a:off x="7497662" y="423948"/>
            <a:ext cx="3932237" cy="136833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797917"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497662" y="1792287"/>
            <a:ext cx="3932237" cy="4073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9217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 y="0"/>
            <a:ext cx="12112209"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0980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93D4B-86C8-4ED6-86AD-73AFA3ADCDF5}"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5FA10-BFD4-49AA-BF2F-8803FF5C60E0}" type="slidenum">
              <a:rPr lang="en-US" smtClean="0"/>
              <a:t>‹#›</a:t>
            </a:fld>
            <a:endParaRPr lang="en-US"/>
          </a:p>
        </p:txBody>
      </p:sp>
    </p:spTree>
    <p:extLst>
      <p:ext uri="{BB962C8B-B14F-4D97-AF65-F5344CB8AC3E}">
        <p14:creationId xmlns:p14="http://schemas.microsoft.com/office/powerpoint/2010/main" val="4356723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inyurl.com/10thingsOctober"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iTQpvkQdQO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puzzle.com/media/5890bfa64059b93e3278e4e8"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tinyurl.com/UWEedpuzzledem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4898"/>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p:cNvSpPr>
            <a:spLocks noGrp="1"/>
          </p:cNvSpPr>
          <p:nvPr>
            <p:ph type="subTitle" idx="1"/>
          </p:nvPr>
        </p:nvSpPr>
        <p:spPr>
          <a:xfrm>
            <a:off x="786002" y="4328720"/>
            <a:ext cx="10469461" cy="2105636"/>
          </a:xfrm>
          <a:ln>
            <a:noFill/>
          </a:ln>
        </p:spPr>
        <p:txBody>
          <a:bodyPr>
            <a:normAutofit/>
          </a:bodyPr>
          <a:lstStyle/>
          <a:p>
            <a:r>
              <a:rPr lang="en-US" sz="4800" b="1" dirty="0" err="1">
                <a:solidFill>
                  <a:srgbClr val="6D452F"/>
                </a:solidFill>
              </a:rPr>
              <a:t>EDpuzzle</a:t>
            </a:r>
            <a:endParaRPr lang="en-US" sz="4800" b="1" dirty="0">
              <a:solidFill>
                <a:srgbClr val="6D452F"/>
              </a:solidFill>
            </a:endParaRPr>
          </a:p>
          <a:p>
            <a:endParaRPr lang="en-US" sz="1400" b="1" dirty="0"/>
          </a:p>
          <a:p>
            <a:r>
              <a:rPr lang="en-US" dirty="0"/>
              <a:t>T. Meredith, UWE Ed Tech Specialist</a:t>
            </a:r>
          </a:p>
          <a:p>
            <a:r>
              <a:rPr lang="en-US" dirty="0"/>
              <a:t>October 2017</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31" y="658168"/>
            <a:ext cx="2991604" cy="3285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2198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Copyright Issues?</a:t>
            </a:r>
          </a:p>
        </p:txBody>
      </p:sp>
      <p:sp>
        <p:nvSpPr>
          <p:cNvPr id="3" name="Content Placeholder 2"/>
          <p:cNvSpPr>
            <a:spLocks noGrp="1"/>
          </p:cNvSpPr>
          <p:nvPr>
            <p:ph idx="1"/>
          </p:nvPr>
        </p:nvSpPr>
        <p:spPr/>
        <p:txBody>
          <a:bodyPr>
            <a:normAutofit/>
          </a:bodyPr>
          <a:lstStyle/>
          <a:p>
            <a:r>
              <a:rPr lang="en-US" sz="2200" dirty="0" err="1"/>
              <a:t>EDpuzzle’s</a:t>
            </a:r>
            <a:r>
              <a:rPr lang="en-US" sz="2200" dirty="0"/>
              <a:t> statement:</a:t>
            </a:r>
          </a:p>
          <a:p>
            <a:pPr marL="0" indent="0">
              <a:buNone/>
            </a:pPr>
            <a:endParaRPr lang="en-US" sz="1000" dirty="0"/>
          </a:p>
          <a:p>
            <a:pPr marL="457200" lvl="1" indent="0">
              <a:buNone/>
            </a:pPr>
            <a:r>
              <a:rPr lang="en-US" sz="2000" i="1" dirty="0"/>
              <a:t>Since </a:t>
            </a:r>
            <a:r>
              <a:rPr lang="en-US" sz="2000" i="1" dirty="0" err="1"/>
              <a:t>EDpuzzle</a:t>
            </a:r>
            <a:r>
              <a:rPr lang="en-US" sz="2000" i="1" dirty="0"/>
              <a:t> is just streaming videos from YouTube or Vimeo through their embed APIs, we (and you) are in compliance with copyright issues. That is provided the original video isn't infringing on anything, in which case the video could be taken down at any time.</a:t>
            </a:r>
          </a:p>
          <a:p>
            <a:pPr marL="457200" lvl="1" indent="0">
              <a:buNone/>
            </a:pPr>
            <a:br>
              <a:rPr lang="en-US" sz="2000" i="1" dirty="0"/>
            </a:br>
            <a:r>
              <a:rPr lang="en-US" sz="2000" i="1" dirty="0"/>
              <a:t>The original video still accumulates views through </a:t>
            </a:r>
            <a:r>
              <a:rPr lang="en-US" sz="2000" i="1" dirty="0" err="1"/>
              <a:t>EDpuzzle</a:t>
            </a:r>
            <a:r>
              <a:rPr lang="en-US" sz="2000" i="1" dirty="0"/>
              <a:t> videos… Through YouTube's embed API, pre/post-roll ads do not play, but the pop-up banner ads still show on the </a:t>
            </a:r>
            <a:r>
              <a:rPr lang="en-US" sz="2000" i="1" dirty="0" err="1"/>
              <a:t>EDpuzzle</a:t>
            </a:r>
            <a:r>
              <a:rPr lang="en-US" sz="2000" i="1" dirty="0"/>
              <a:t> video. This is important if the owner of the video making money from advertisers to assure their video content and ads are being seen. Again, this is in compliance with YouTube, as long as you are not making money directly off of video content that you do not own. </a:t>
            </a:r>
          </a:p>
        </p:txBody>
      </p:sp>
    </p:spTree>
    <p:extLst>
      <p:ext uri="{BB962C8B-B14F-4D97-AF65-F5344CB8AC3E}">
        <p14:creationId xmlns:p14="http://schemas.microsoft.com/office/powerpoint/2010/main" val="229847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4898"/>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p:cNvSpPr>
            <a:spLocks noGrp="1"/>
          </p:cNvSpPr>
          <p:nvPr>
            <p:ph type="subTitle" idx="1"/>
          </p:nvPr>
        </p:nvSpPr>
        <p:spPr>
          <a:xfrm>
            <a:off x="786002" y="1093694"/>
            <a:ext cx="10469461" cy="5340661"/>
          </a:xfrm>
          <a:ln>
            <a:noFill/>
          </a:ln>
        </p:spPr>
        <p:txBody>
          <a:bodyPr>
            <a:normAutofit/>
          </a:bodyPr>
          <a:lstStyle/>
          <a:p>
            <a:r>
              <a:rPr lang="en-US" sz="4800" b="1" dirty="0">
                <a:solidFill>
                  <a:srgbClr val="6D452F"/>
                </a:solidFill>
              </a:rPr>
              <a:t>Activity</a:t>
            </a:r>
          </a:p>
          <a:p>
            <a:r>
              <a:rPr lang="en-US" b="1" i="1" dirty="0"/>
              <a:t>Get credit toward your “Tech-</a:t>
            </a:r>
            <a:r>
              <a:rPr lang="en-US" b="1" i="1" dirty="0" err="1"/>
              <a:t>spert</a:t>
            </a:r>
            <a:r>
              <a:rPr lang="en-US" b="1" i="1" dirty="0"/>
              <a:t>” badge!</a:t>
            </a:r>
          </a:p>
          <a:p>
            <a:endParaRPr lang="en-US" sz="1600" b="1" i="1" dirty="0"/>
          </a:p>
          <a:p>
            <a:pPr marL="342900" indent="-342900">
              <a:buFont typeface="Wingdings" panose="05000000000000000000" pitchFamily="2" charset="2"/>
              <a:buChar char="Ø"/>
            </a:pPr>
            <a:r>
              <a:rPr lang="en-US" b="1" i="1" dirty="0"/>
              <a:t>  </a:t>
            </a:r>
            <a:r>
              <a:rPr lang="en-US" dirty="0"/>
              <a:t>Create an account at EDpuzzle.com, find/upload a UW Extension video, and try cropping or adding quiz questions to it. </a:t>
            </a:r>
          </a:p>
          <a:p>
            <a:r>
              <a:rPr lang="en-US" dirty="0"/>
              <a:t>OR</a:t>
            </a:r>
          </a:p>
          <a:p>
            <a:pPr marL="342900" indent="-342900">
              <a:buFont typeface="Wingdings" panose="05000000000000000000" pitchFamily="2" charset="2"/>
              <a:buChar char="Ø"/>
            </a:pPr>
            <a:r>
              <a:rPr lang="en-US" dirty="0"/>
              <a:t>Create an account at EDpuzzle.com and modify one of their videos to try out cropping, editing, etc.</a:t>
            </a:r>
          </a:p>
          <a:p>
            <a:endParaRPr lang="en-US" dirty="0"/>
          </a:p>
          <a:p>
            <a:r>
              <a:rPr lang="en-US" b="1" i="1" dirty="0"/>
              <a:t>When you have finished, go to this Google form and fill it out to receive credit:</a:t>
            </a:r>
            <a:endParaRPr lang="en-US" dirty="0"/>
          </a:p>
          <a:p>
            <a:r>
              <a:rPr lang="en-US" b="1" dirty="0">
                <a:hlinkClick r:id="rId3"/>
              </a:rPr>
              <a:t>http://tinyurl.com/10thingsOctober</a:t>
            </a:r>
            <a:r>
              <a:rPr lang="en-US" b="1" dirty="0"/>
              <a:t>      </a:t>
            </a:r>
            <a:endParaRPr lang="en-US" dirty="0"/>
          </a:p>
          <a:p>
            <a:endParaRPr lang="en-US" dirty="0"/>
          </a:p>
          <a:p>
            <a:endParaRPr lang="en-US" dirty="0"/>
          </a:p>
        </p:txBody>
      </p:sp>
    </p:spTree>
    <p:extLst>
      <p:ext uri="{BB962C8B-B14F-4D97-AF65-F5344CB8AC3E}">
        <p14:creationId xmlns:p14="http://schemas.microsoft.com/office/powerpoint/2010/main" val="244436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Why interactive videos?</a:t>
            </a:r>
          </a:p>
        </p:txBody>
      </p:sp>
      <p:sp>
        <p:nvSpPr>
          <p:cNvPr id="8" name="Content Placeholder 7"/>
          <p:cNvSpPr>
            <a:spLocks noGrp="1"/>
          </p:cNvSpPr>
          <p:nvPr>
            <p:ph idx="1"/>
          </p:nvPr>
        </p:nvSpPr>
        <p:spPr>
          <a:xfrm>
            <a:off x="6248400" y="1853967"/>
            <a:ext cx="5424181" cy="4179670"/>
          </a:xfrm>
        </p:spPr>
        <p:txBody>
          <a:bodyPr>
            <a:normAutofit/>
          </a:bodyPr>
          <a:lstStyle/>
          <a:p>
            <a:pPr lvl="1">
              <a:spcAft>
                <a:spcPts val="600"/>
              </a:spcAft>
            </a:pPr>
            <a:r>
              <a:rPr lang="en-US" sz="2200" dirty="0"/>
              <a:t>Web-based, accessible</a:t>
            </a:r>
          </a:p>
          <a:p>
            <a:pPr lvl="1">
              <a:spcAft>
                <a:spcPts val="600"/>
              </a:spcAft>
            </a:pPr>
            <a:r>
              <a:rPr lang="en-US" sz="2200" dirty="0"/>
              <a:t>Create mobile-ready content, available 24/7</a:t>
            </a:r>
          </a:p>
          <a:p>
            <a:pPr lvl="1">
              <a:spcAft>
                <a:spcPts val="600"/>
              </a:spcAft>
            </a:pPr>
            <a:r>
              <a:rPr lang="en-US" sz="2200" dirty="0"/>
              <a:t>Embed quizzes, prompts, etc. for immediate feedback, or</a:t>
            </a:r>
          </a:p>
          <a:p>
            <a:pPr lvl="1">
              <a:spcAft>
                <a:spcPts val="600"/>
              </a:spcAft>
            </a:pPr>
            <a:r>
              <a:rPr lang="en-US" sz="2200" dirty="0"/>
              <a:t>Capture learner data for later assessment and feedback</a:t>
            </a:r>
          </a:p>
          <a:p>
            <a:pPr lvl="1">
              <a:spcAft>
                <a:spcPts val="600"/>
              </a:spcAft>
            </a:pPr>
            <a:r>
              <a:rPr lang="en-US" sz="2200" dirty="0"/>
              <a:t>Easily edit/customize based on learner needs</a:t>
            </a:r>
          </a:p>
          <a:p>
            <a:pPr lvl="1"/>
            <a:endParaRPr lang="en-US" dirty="0"/>
          </a:p>
        </p:txBody>
      </p:sp>
      <p:sp>
        <p:nvSpPr>
          <p:cNvPr id="10" name="AutoShape 4" descr="Image result for edpuzzle log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stretch>
            <a:fillRect/>
          </a:stretch>
        </p:blipFill>
        <p:spPr>
          <a:xfrm>
            <a:off x="1820411" y="1853967"/>
            <a:ext cx="2894202" cy="2894202"/>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1820411" y="4815281"/>
            <a:ext cx="3674378" cy="1200329"/>
          </a:xfrm>
          <a:prstGeom prst="rect">
            <a:avLst/>
          </a:prstGeom>
          <a:noFill/>
        </p:spPr>
        <p:txBody>
          <a:bodyPr wrap="square" rtlCol="0">
            <a:spAutoFit/>
          </a:bodyPr>
          <a:lstStyle/>
          <a:p>
            <a:r>
              <a:rPr lang="en-US" b="1" dirty="0"/>
              <a:t>EDpuzzle.com</a:t>
            </a:r>
          </a:p>
          <a:p>
            <a:pPr marL="285750" indent="-285750">
              <a:buFont typeface="Arial" panose="020B0604020202020204" pitchFamily="34" charset="0"/>
              <a:buChar char="•"/>
            </a:pPr>
            <a:r>
              <a:rPr lang="en-US" dirty="0"/>
              <a:t>Started in 2013</a:t>
            </a:r>
          </a:p>
          <a:p>
            <a:pPr marL="285750" indent="-285750">
              <a:buFont typeface="Arial" panose="020B0604020202020204" pitchFamily="34" charset="0"/>
              <a:buChar char="•"/>
            </a:pPr>
            <a:r>
              <a:rPr lang="en-US" dirty="0"/>
              <a:t>Free for teachers</a:t>
            </a:r>
          </a:p>
          <a:p>
            <a:pPr marL="285750" indent="-285750">
              <a:buFont typeface="Arial" panose="020B0604020202020204" pitchFamily="34" charset="0"/>
              <a:buChar char="•"/>
            </a:pPr>
            <a:r>
              <a:rPr lang="en-US" dirty="0"/>
              <a:t>Strong support/tutorials</a:t>
            </a:r>
          </a:p>
        </p:txBody>
      </p:sp>
    </p:spTree>
    <p:extLst>
      <p:ext uri="{BB962C8B-B14F-4D97-AF65-F5344CB8AC3E}">
        <p14:creationId xmlns:p14="http://schemas.microsoft.com/office/powerpoint/2010/main" val="60004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About </a:t>
            </a:r>
            <a:r>
              <a:rPr lang="en-US" b="1" dirty="0" err="1"/>
              <a:t>EDpuzzle</a:t>
            </a:r>
            <a:endParaRPr lang="en-US" b="1" dirty="0"/>
          </a:p>
        </p:txBody>
      </p:sp>
      <p:pic>
        <p:nvPicPr>
          <p:cNvPr id="4" name="iTQpvkQdQOw">
            <a:hlinkClick r:id="" action="ppaction://media"/>
          </p:cNvPr>
          <p:cNvPicPr>
            <a:picLocks noGrp="1" noRot="1" noChangeAspect="1"/>
          </p:cNvPicPr>
          <p:nvPr>
            <p:ph idx="1"/>
            <a:videoFile r:link="rId1"/>
          </p:nvPr>
        </p:nvPicPr>
        <p:blipFill>
          <a:blip r:embed="rId3"/>
          <a:stretch>
            <a:fillRect/>
          </a:stretch>
        </p:blipFill>
        <p:spPr>
          <a:xfrm>
            <a:off x="1417739" y="2236715"/>
            <a:ext cx="4362276" cy="3271707"/>
          </a:xfrm>
          <a:prstGeom prst="rect">
            <a:avLst/>
          </a:prstGeom>
          <a:ln>
            <a:noFill/>
          </a:ln>
          <a:effectLst>
            <a:outerShdw blurRad="190500" algn="tl" rotWithShape="0">
              <a:srgbClr val="000000">
                <a:alpha val="70000"/>
              </a:srgbClr>
            </a:outerShdw>
          </a:effectLst>
        </p:spPr>
      </p:pic>
      <p:sp>
        <p:nvSpPr>
          <p:cNvPr id="5" name="TextBox 4"/>
          <p:cNvSpPr txBox="1"/>
          <p:nvPr/>
        </p:nvSpPr>
        <p:spPr>
          <a:xfrm>
            <a:off x="6845417" y="2236715"/>
            <a:ext cx="4731389" cy="6027291"/>
          </a:xfrm>
          <a:prstGeom prst="rect">
            <a:avLst/>
          </a:prstGeom>
          <a:noFill/>
        </p:spPr>
        <p:txBody>
          <a:bodyPr wrap="square" rtlCol="0">
            <a:spAutoFit/>
          </a:bodyPr>
          <a:lstStyle/>
          <a:p>
            <a:pPr marL="285750" indent="-285750">
              <a:spcBef>
                <a:spcPts val="1000"/>
              </a:spcBef>
              <a:spcAft>
                <a:spcPts val="600"/>
              </a:spcAft>
              <a:buFont typeface="Arial" panose="020B0604020202020204" pitchFamily="34" charset="0"/>
              <a:buChar char="•"/>
            </a:pPr>
            <a:r>
              <a:rPr lang="en-US" sz="2200" dirty="0"/>
              <a:t>Easy registration – name and password only (no email required)</a:t>
            </a:r>
          </a:p>
          <a:p>
            <a:pPr marL="342900" indent="-342900">
              <a:spcBef>
                <a:spcPts val="1000"/>
              </a:spcBef>
              <a:spcAft>
                <a:spcPts val="600"/>
              </a:spcAft>
              <a:buFont typeface="Arial" panose="020B0604020202020204" pitchFamily="34" charset="0"/>
              <a:buChar char="•"/>
            </a:pPr>
            <a:r>
              <a:rPr lang="en-US" sz="2200" dirty="0"/>
              <a:t>Use your own videos or others</a:t>
            </a:r>
          </a:p>
          <a:p>
            <a:pPr marL="342900" indent="-342900">
              <a:spcBef>
                <a:spcPts val="1000"/>
              </a:spcBef>
              <a:spcAft>
                <a:spcPts val="600"/>
              </a:spcAft>
              <a:buFont typeface="Arial" panose="020B0604020202020204" pitchFamily="34" charset="0"/>
              <a:buChar char="•"/>
            </a:pPr>
            <a:r>
              <a:rPr lang="en-US" sz="2200" dirty="0"/>
              <a:t>Easily trim videos – only use what you need</a:t>
            </a:r>
          </a:p>
          <a:p>
            <a:pPr marL="342900" indent="-342900">
              <a:spcBef>
                <a:spcPts val="1000"/>
              </a:spcBef>
              <a:spcAft>
                <a:spcPts val="600"/>
              </a:spcAft>
              <a:buFont typeface="Arial" panose="020B0604020202020204" pitchFamily="34" charset="0"/>
              <a:buChar char="•"/>
            </a:pPr>
            <a:r>
              <a:rPr lang="en-US" sz="2200" dirty="0"/>
              <a:t>Share links to lessons via email or post on website</a:t>
            </a:r>
          </a:p>
          <a:p>
            <a:pPr marL="342900" indent="-342900">
              <a:spcBef>
                <a:spcPts val="1000"/>
              </a:spcBef>
              <a:spcAft>
                <a:spcPts val="600"/>
              </a:spcAft>
              <a:buFont typeface="Arial" panose="020B0604020202020204" pitchFamily="34" charset="0"/>
              <a:buChar char="•"/>
            </a:pPr>
            <a:r>
              <a:rPr lang="en-US" sz="2200" dirty="0"/>
              <a:t>Collect user data</a:t>
            </a:r>
          </a:p>
          <a:p>
            <a:pPr marL="342900" indent="-342900">
              <a:spcBef>
                <a:spcPts val="1000"/>
              </a:spcBef>
              <a:spcAft>
                <a:spcPts val="600"/>
              </a:spcAft>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671092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Video</a:t>
            </a:r>
          </a:p>
        </p:txBody>
      </p:sp>
      <p:pic>
        <p:nvPicPr>
          <p:cNvPr id="6" name="Picture 5">
            <a:hlinkClick r:id="rId2"/>
          </p:cNvPr>
          <p:cNvPicPr>
            <a:picLocks noChangeAspect="1"/>
          </p:cNvPicPr>
          <p:nvPr/>
        </p:nvPicPr>
        <p:blipFill>
          <a:blip r:embed="rId3"/>
          <a:stretch>
            <a:fillRect/>
          </a:stretch>
        </p:blipFill>
        <p:spPr>
          <a:xfrm>
            <a:off x="803704" y="1937047"/>
            <a:ext cx="5337640" cy="2970513"/>
          </a:xfrm>
          <a:prstGeom prst="rect">
            <a:avLst/>
          </a:prstGeom>
          <a:ln>
            <a:noFill/>
          </a:ln>
          <a:effectLst>
            <a:outerShdw blurRad="190500" algn="tl" rotWithShape="0">
              <a:srgbClr val="000000">
                <a:alpha val="70000"/>
              </a:srgbClr>
            </a:outerShdw>
          </a:effectLst>
        </p:spPr>
      </p:pic>
      <p:sp>
        <p:nvSpPr>
          <p:cNvPr id="8" name="Rectangle 7"/>
          <p:cNvSpPr/>
          <p:nvPr/>
        </p:nvSpPr>
        <p:spPr>
          <a:xfrm>
            <a:off x="2946097" y="5397789"/>
            <a:ext cx="7032695" cy="461665"/>
          </a:xfrm>
          <a:prstGeom prst="rect">
            <a:avLst/>
          </a:prstGeom>
        </p:spPr>
        <p:txBody>
          <a:bodyPr wrap="none">
            <a:spAutoFit/>
          </a:bodyPr>
          <a:lstStyle/>
          <a:p>
            <a:pPr algn="ctr"/>
            <a:r>
              <a:rPr lang="en-US" sz="2400" b="1" i="0" dirty="0">
                <a:solidFill>
                  <a:srgbClr val="000000"/>
                </a:solidFill>
                <a:effectLst/>
                <a:latin typeface="Verdana" panose="020B0604030504040204" pitchFamily="34" charset="0"/>
                <a:hlinkClick r:id="rId4"/>
              </a:rPr>
              <a:t>http://tinyurl.com/UWEedpuzzledemo</a:t>
            </a:r>
            <a:r>
              <a:rPr lang="en-US" sz="2400" b="1" i="0" dirty="0">
                <a:solidFill>
                  <a:srgbClr val="000000"/>
                </a:solidFill>
                <a:effectLst/>
                <a:latin typeface="Verdana" panose="020B0604030504040204" pitchFamily="34" charset="0"/>
              </a:rPr>
              <a:t> </a:t>
            </a:r>
            <a:endParaRPr lang="en-US"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346" y="2469922"/>
            <a:ext cx="1904762" cy="19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666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an Account</a:t>
            </a:r>
          </a:p>
        </p:txBody>
      </p:sp>
      <p:sp>
        <p:nvSpPr>
          <p:cNvPr id="3" name="Content Placeholder 2"/>
          <p:cNvSpPr>
            <a:spLocks noGrp="1"/>
          </p:cNvSpPr>
          <p:nvPr>
            <p:ph idx="1"/>
          </p:nvPr>
        </p:nvSpPr>
        <p:spPr>
          <a:xfrm>
            <a:off x="838200" y="2306971"/>
            <a:ext cx="5529044" cy="3869991"/>
          </a:xfrm>
        </p:spPr>
        <p:txBody>
          <a:bodyPr>
            <a:normAutofit/>
          </a:bodyPr>
          <a:lstStyle/>
          <a:p>
            <a:pPr>
              <a:spcAft>
                <a:spcPts val="600"/>
              </a:spcAft>
            </a:pPr>
            <a:r>
              <a:rPr lang="en-US" sz="2200" dirty="0" err="1"/>
              <a:t>EDpuzzle</a:t>
            </a:r>
            <a:r>
              <a:rPr lang="en-US" sz="2200" dirty="0"/>
              <a:t> is FREE for educators</a:t>
            </a:r>
          </a:p>
          <a:p>
            <a:pPr>
              <a:spcAft>
                <a:spcPts val="600"/>
              </a:spcAft>
            </a:pPr>
            <a:r>
              <a:rPr lang="en-US" sz="2200" dirty="0"/>
              <a:t>Simple registration process</a:t>
            </a:r>
          </a:p>
          <a:p>
            <a:pPr>
              <a:spcAft>
                <a:spcPts val="600"/>
              </a:spcAft>
            </a:pPr>
            <a:r>
              <a:rPr lang="en-US" sz="2200" dirty="0"/>
              <a:t>“Gradebook” functionality is only available to Premium (institutional) members</a:t>
            </a:r>
          </a:p>
        </p:txBody>
      </p:sp>
      <p:pic>
        <p:nvPicPr>
          <p:cNvPr id="4" name="Picture 3"/>
          <p:cNvPicPr>
            <a:picLocks noChangeAspect="1"/>
          </p:cNvPicPr>
          <p:nvPr/>
        </p:nvPicPr>
        <p:blipFill>
          <a:blip r:embed="rId2"/>
          <a:stretch>
            <a:fillRect/>
          </a:stretch>
        </p:blipFill>
        <p:spPr>
          <a:xfrm>
            <a:off x="7055054" y="2384203"/>
            <a:ext cx="4555309" cy="3606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897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Finding/Adding a Video</a:t>
            </a:r>
          </a:p>
        </p:txBody>
      </p:sp>
      <p:pic>
        <p:nvPicPr>
          <p:cNvPr id="4" name="Picture 3"/>
          <p:cNvPicPr>
            <a:picLocks noChangeAspect="1"/>
          </p:cNvPicPr>
          <p:nvPr/>
        </p:nvPicPr>
        <p:blipFill>
          <a:blip r:embed="rId2"/>
          <a:stretch>
            <a:fillRect/>
          </a:stretch>
        </p:blipFill>
        <p:spPr>
          <a:xfrm>
            <a:off x="1072568" y="2332139"/>
            <a:ext cx="3093241" cy="2444910"/>
          </a:xfrm>
          <a:prstGeom prst="rect">
            <a:avLst/>
          </a:prstGeom>
          <a:ln>
            <a:noFill/>
          </a:ln>
          <a:effectLst>
            <a:outerShdw blurRad="190500" algn="tl" rotWithShape="0">
              <a:srgbClr val="000000">
                <a:alpha val="70000"/>
              </a:srgbClr>
            </a:outerShdw>
          </a:effectLst>
        </p:spPr>
      </p:pic>
      <p:cxnSp>
        <p:nvCxnSpPr>
          <p:cNvPr id="6" name="Straight Arrow Connector 5"/>
          <p:cNvCxnSpPr>
            <a:cxnSpLocks/>
            <a:stCxn id="16" idx="1"/>
          </p:cNvCxnSpPr>
          <p:nvPr/>
        </p:nvCxnSpPr>
        <p:spPr>
          <a:xfrm flipH="1" flipV="1">
            <a:off x="2877425" y="2936149"/>
            <a:ext cx="1401356" cy="8489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a:off x="5581705" y="3070372"/>
            <a:ext cx="5772095" cy="2578780"/>
          </a:xfrm>
          <a:prstGeom prst="rect">
            <a:avLst/>
          </a:prstGeom>
          <a:ln>
            <a:noFill/>
          </a:ln>
          <a:effectLst>
            <a:outerShdw blurRad="190500" algn="tl" rotWithShape="0">
              <a:srgbClr val="000000">
                <a:alpha val="70000"/>
              </a:srgbClr>
            </a:outerShdw>
          </a:effectLst>
        </p:spPr>
      </p:pic>
      <p:cxnSp>
        <p:nvCxnSpPr>
          <p:cNvPr id="12" name="Straight Arrow Connector 11"/>
          <p:cNvCxnSpPr>
            <a:cxnSpLocks/>
            <a:stCxn id="18" idx="2"/>
          </p:cNvCxnSpPr>
          <p:nvPr/>
        </p:nvCxnSpPr>
        <p:spPr>
          <a:xfrm flipH="1">
            <a:off x="8086988" y="2743200"/>
            <a:ext cx="380764" cy="6082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78781" y="3461939"/>
            <a:ext cx="1352864" cy="646331"/>
          </a:xfrm>
          <a:prstGeom prst="rect">
            <a:avLst/>
          </a:prstGeom>
          <a:noFill/>
        </p:spPr>
        <p:txBody>
          <a:bodyPr wrap="square" rtlCol="0">
            <a:spAutoFit/>
          </a:bodyPr>
          <a:lstStyle/>
          <a:p>
            <a:r>
              <a:rPr lang="en-US" b="1" dirty="0">
                <a:solidFill>
                  <a:srgbClr val="FF0000"/>
                </a:solidFill>
              </a:rPr>
              <a:t>Click</a:t>
            </a:r>
          </a:p>
          <a:p>
            <a:r>
              <a:rPr lang="en-US" b="1" dirty="0">
                <a:solidFill>
                  <a:srgbClr val="FF0000"/>
                </a:solidFill>
              </a:rPr>
              <a:t>“Create”</a:t>
            </a:r>
          </a:p>
        </p:txBody>
      </p:sp>
      <p:sp>
        <p:nvSpPr>
          <p:cNvPr id="18" name="TextBox 17"/>
          <p:cNvSpPr txBox="1"/>
          <p:nvPr/>
        </p:nvSpPr>
        <p:spPr>
          <a:xfrm>
            <a:off x="6387282" y="2373868"/>
            <a:ext cx="4160939" cy="369332"/>
          </a:xfrm>
          <a:prstGeom prst="rect">
            <a:avLst/>
          </a:prstGeom>
          <a:noFill/>
        </p:spPr>
        <p:txBody>
          <a:bodyPr wrap="square" rtlCol="0">
            <a:spAutoFit/>
          </a:bodyPr>
          <a:lstStyle/>
          <a:p>
            <a:r>
              <a:rPr lang="en-US" b="1" dirty="0">
                <a:solidFill>
                  <a:srgbClr val="FF0000"/>
                </a:solidFill>
              </a:rPr>
              <a:t>Search for a video OR enter a URL</a:t>
            </a:r>
          </a:p>
        </p:txBody>
      </p:sp>
    </p:spTree>
    <p:extLst>
      <p:ext uri="{BB962C8B-B14F-4D97-AF65-F5344CB8AC3E}">
        <p14:creationId xmlns:p14="http://schemas.microsoft.com/office/powerpoint/2010/main" val="316814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Editing Tools</a:t>
            </a:r>
          </a:p>
        </p:txBody>
      </p:sp>
      <p:pic>
        <p:nvPicPr>
          <p:cNvPr id="4" name="Picture 3"/>
          <p:cNvPicPr>
            <a:picLocks noChangeAspect="1"/>
          </p:cNvPicPr>
          <p:nvPr/>
        </p:nvPicPr>
        <p:blipFill>
          <a:blip r:embed="rId2"/>
          <a:stretch>
            <a:fillRect/>
          </a:stretch>
        </p:blipFill>
        <p:spPr>
          <a:xfrm>
            <a:off x="2220286" y="2738302"/>
            <a:ext cx="7751428" cy="3312705"/>
          </a:xfrm>
          <a:prstGeom prst="rect">
            <a:avLst/>
          </a:prstGeom>
          <a:ln>
            <a:noFill/>
          </a:ln>
          <a:effectLst>
            <a:outerShdw blurRad="190500" algn="tl" rotWithShape="0">
              <a:srgbClr val="000000">
                <a:alpha val="70000"/>
              </a:srgbClr>
            </a:outerShdw>
          </a:effectLst>
        </p:spPr>
      </p:pic>
      <p:sp>
        <p:nvSpPr>
          <p:cNvPr id="5" name="Oval 4"/>
          <p:cNvSpPr/>
          <p:nvPr/>
        </p:nvSpPr>
        <p:spPr>
          <a:xfrm>
            <a:off x="3540154" y="2927758"/>
            <a:ext cx="511729" cy="436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51570" y="2927757"/>
            <a:ext cx="511729" cy="436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565783" y="2927757"/>
            <a:ext cx="511729" cy="436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109357" y="2927757"/>
            <a:ext cx="511729" cy="436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cxnSpLocks/>
            <a:stCxn id="18" idx="2"/>
            <a:endCxn id="5" idx="1"/>
          </p:cNvCxnSpPr>
          <p:nvPr/>
        </p:nvCxnSpPr>
        <p:spPr>
          <a:xfrm>
            <a:off x="2938663" y="2497579"/>
            <a:ext cx="676432" cy="4940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19" idx="2"/>
          </p:cNvCxnSpPr>
          <p:nvPr/>
        </p:nvCxnSpPr>
        <p:spPr>
          <a:xfrm>
            <a:off x="5050313" y="2497579"/>
            <a:ext cx="164842" cy="428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23" idx="2"/>
          </p:cNvCxnSpPr>
          <p:nvPr/>
        </p:nvCxnSpPr>
        <p:spPr>
          <a:xfrm flipH="1">
            <a:off x="6889598" y="2497579"/>
            <a:ext cx="245796" cy="4285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25" idx="2"/>
          </p:cNvCxnSpPr>
          <p:nvPr/>
        </p:nvCxnSpPr>
        <p:spPr>
          <a:xfrm flipH="1">
            <a:off x="8564041" y="2497579"/>
            <a:ext cx="471530" cy="4956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62231" y="2128247"/>
            <a:ext cx="1352864" cy="369332"/>
          </a:xfrm>
          <a:prstGeom prst="rect">
            <a:avLst/>
          </a:prstGeom>
          <a:noFill/>
        </p:spPr>
        <p:txBody>
          <a:bodyPr wrap="square" rtlCol="0">
            <a:spAutoFit/>
          </a:bodyPr>
          <a:lstStyle/>
          <a:p>
            <a:r>
              <a:rPr lang="en-US" b="1" dirty="0">
                <a:solidFill>
                  <a:srgbClr val="FF0000"/>
                </a:solidFill>
              </a:rPr>
              <a:t>Crop/Trim</a:t>
            </a:r>
          </a:p>
        </p:txBody>
      </p:sp>
      <p:sp>
        <p:nvSpPr>
          <p:cNvPr id="19" name="TextBox 18"/>
          <p:cNvSpPr txBox="1"/>
          <p:nvPr/>
        </p:nvSpPr>
        <p:spPr>
          <a:xfrm>
            <a:off x="4278666" y="2128247"/>
            <a:ext cx="1543294" cy="369332"/>
          </a:xfrm>
          <a:prstGeom prst="rect">
            <a:avLst/>
          </a:prstGeom>
          <a:noFill/>
        </p:spPr>
        <p:txBody>
          <a:bodyPr wrap="square" rtlCol="0">
            <a:spAutoFit/>
          </a:bodyPr>
          <a:lstStyle/>
          <a:p>
            <a:r>
              <a:rPr lang="en-US" b="1" dirty="0">
                <a:solidFill>
                  <a:srgbClr val="FF0000"/>
                </a:solidFill>
              </a:rPr>
              <a:t>Audio Track</a:t>
            </a:r>
          </a:p>
        </p:txBody>
      </p:sp>
      <p:sp>
        <p:nvSpPr>
          <p:cNvPr id="23" name="TextBox 22"/>
          <p:cNvSpPr txBox="1"/>
          <p:nvPr/>
        </p:nvSpPr>
        <p:spPr>
          <a:xfrm>
            <a:off x="6363747" y="2128247"/>
            <a:ext cx="1543294" cy="369332"/>
          </a:xfrm>
          <a:prstGeom prst="rect">
            <a:avLst/>
          </a:prstGeom>
          <a:noFill/>
        </p:spPr>
        <p:txBody>
          <a:bodyPr wrap="square" rtlCol="0">
            <a:spAutoFit/>
          </a:bodyPr>
          <a:lstStyle/>
          <a:p>
            <a:r>
              <a:rPr lang="en-US" b="1" dirty="0">
                <a:solidFill>
                  <a:srgbClr val="FF0000"/>
                </a:solidFill>
              </a:rPr>
              <a:t>Audio Notes</a:t>
            </a:r>
          </a:p>
        </p:txBody>
      </p:sp>
      <p:sp>
        <p:nvSpPr>
          <p:cNvPr id="25" name="TextBox 24"/>
          <p:cNvSpPr txBox="1"/>
          <p:nvPr/>
        </p:nvSpPr>
        <p:spPr>
          <a:xfrm>
            <a:off x="8489658" y="2128247"/>
            <a:ext cx="1091826" cy="369332"/>
          </a:xfrm>
          <a:prstGeom prst="rect">
            <a:avLst/>
          </a:prstGeom>
          <a:noFill/>
        </p:spPr>
        <p:txBody>
          <a:bodyPr wrap="square" rtlCol="0">
            <a:spAutoFit/>
          </a:bodyPr>
          <a:lstStyle/>
          <a:p>
            <a:r>
              <a:rPr lang="en-US" b="1" dirty="0">
                <a:solidFill>
                  <a:srgbClr val="FF0000"/>
                </a:solidFill>
              </a:rPr>
              <a:t>Quizzes</a:t>
            </a:r>
          </a:p>
        </p:txBody>
      </p:sp>
      <p:cxnSp>
        <p:nvCxnSpPr>
          <p:cNvPr id="29" name="Straight Arrow Connector 28"/>
          <p:cNvCxnSpPr>
            <a:cxnSpLocks/>
            <a:stCxn id="36" idx="1"/>
          </p:cNvCxnSpPr>
          <p:nvPr/>
        </p:nvCxnSpPr>
        <p:spPr>
          <a:xfrm flipH="1" flipV="1">
            <a:off x="9278087" y="2935139"/>
            <a:ext cx="1015206" cy="14147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293293" y="3749772"/>
            <a:ext cx="1484850" cy="1200329"/>
          </a:xfrm>
          <a:prstGeom prst="rect">
            <a:avLst/>
          </a:prstGeom>
          <a:noFill/>
        </p:spPr>
        <p:txBody>
          <a:bodyPr wrap="square" rtlCol="0">
            <a:spAutoFit/>
          </a:bodyPr>
          <a:lstStyle/>
          <a:p>
            <a:r>
              <a:rPr lang="en-US" b="1" dirty="0">
                <a:solidFill>
                  <a:srgbClr val="FF0000"/>
                </a:solidFill>
              </a:rPr>
              <a:t>All edits are auto-saved every few seconds</a:t>
            </a:r>
          </a:p>
        </p:txBody>
      </p:sp>
    </p:spTree>
    <p:extLst>
      <p:ext uri="{BB962C8B-B14F-4D97-AF65-F5344CB8AC3E}">
        <p14:creationId xmlns:p14="http://schemas.microsoft.com/office/powerpoint/2010/main" val="283024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Sharing Video Lessons</a:t>
            </a:r>
          </a:p>
        </p:txBody>
      </p:sp>
      <p:pic>
        <p:nvPicPr>
          <p:cNvPr id="4" name="Picture 3"/>
          <p:cNvPicPr>
            <a:picLocks noChangeAspect="1"/>
          </p:cNvPicPr>
          <p:nvPr/>
        </p:nvPicPr>
        <p:blipFill>
          <a:blip r:embed="rId2"/>
          <a:stretch>
            <a:fillRect/>
          </a:stretch>
        </p:blipFill>
        <p:spPr>
          <a:xfrm>
            <a:off x="587890" y="2234707"/>
            <a:ext cx="3826079" cy="2415478"/>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775049" y="3559559"/>
            <a:ext cx="3340042" cy="218125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8476172" y="2982978"/>
            <a:ext cx="3157975" cy="2299654"/>
          </a:xfrm>
          <a:prstGeom prst="rect">
            <a:avLst/>
          </a:prstGeom>
          <a:ln>
            <a:noFill/>
          </a:ln>
          <a:effectLst>
            <a:outerShdw blurRad="190500" algn="tl" rotWithShape="0">
              <a:srgbClr val="000000">
                <a:alpha val="70000"/>
              </a:srgbClr>
            </a:outerShdw>
          </a:effectLst>
        </p:spPr>
      </p:pic>
      <p:cxnSp>
        <p:nvCxnSpPr>
          <p:cNvPr id="10" name="Straight Arrow Connector 9"/>
          <p:cNvCxnSpPr>
            <a:cxnSpLocks/>
            <a:stCxn id="14" idx="2"/>
          </p:cNvCxnSpPr>
          <p:nvPr/>
        </p:nvCxnSpPr>
        <p:spPr>
          <a:xfrm flipH="1">
            <a:off x="5880683" y="3171039"/>
            <a:ext cx="460840" cy="5003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17" idx="2"/>
          </p:cNvCxnSpPr>
          <p:nvPr/>
        </p:nvCxnSpPr>
        <p:spPr>
          <a:xfrm>
            <a:off x="9990053" y="2591105"/>
            <a:ext cx="469910" cy="487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59038" y="2524708"/>
            <a:ext cx="2364969" cy="646331"/>
          </a:xfrm>
          <a:prstGeom prst="rect">
            <a:avLst/>
          </a:prstGeom>
          <a:noFill/>
        </p:spPr>
        <p:txBody>
          <a:bodyPr wrap="square" rtlCol="0">
            <a:spAutoFit/>
          </a:bodyPr>
          <a:lstStyle/>
          <a:p>
            <a:r>
              <a:rPr lang="en-US" b="1" dirty="0">
                <a:solidFill>
                  <a:srgbClr val="FF0000"/>
                </a:solidFill>
              </a:rPr>
              <a:t>Assigning lets you collect student data</a:t>
            </a:r>
          </a:p>
        </p:txBody>
      </p:sp>
      <p:sp>
        <p:nvSpPr>
          <p:cNvPr id="17" name="TextBox 16"/>
          <p:cNvSpPr txBox="1"/>
          <p:nvPr/>
        </p:nvSpPr>
        <p:spPr>
          <a:xfrm>
            <a:off x="8269076" y="1944774"/>
            <a:ext cx="3441954" cy="646331"/>
          </a:xfrm>
          <a:prstGeom prst="rect">
            <a:avLst/>
          </a:prstGeom>
          <a:noFill/>
        </p:spPr>
        <p:txBody>
          <a:bodyPr wrap="square" rtlCol="0">
            <a:spAutoFit/>
          </a:bodyPr>
          <a:lstStyle/>
          <a:p>
            <a:r>
              <a:rPr lang="en-US" b="1" dirty="0">
                <a:solidFill>
                  <a:srgbClr val="FF0000"/>
                </a:solidFill>
              </a:rPr>
              <a:t>Sharing does not collect data but does give feedback</a:t>
            </a:r>
          </a:p>
        </p:txBody>
      </p:sp>
      <p:sp>
        <p:nvSpPr>
          <p:cNvPr id="19" name="Oval 18"/>
          <p:cNvSpPr/>
          <p:nvPr/>
        </p:nvSpPr>
        <p:spPr>
          <a:xfrm>
            <a:off x="1442906" y="2118719"/>
            <a:ext cx="780176" cy="4362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56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Tracking Student Data</a:t>
            </a:r>
          </a:p>
        </p:txBody>
      </p:sp>
      <p:sp>
        <p:nvSpPr>
          <p:cNvPr id="3" name="Content Placeholder 2"/>
          <p:cNvSpPr>
            <a:spLocks noGrp="1"/>
          </p:cNvSpPr>
          <p:nvPr>
            <p:ph idx="1"/>
          </p:nvPr>
        </p:nvSpPr>
        <p:spPr>
          <a:xfrm>
            <a:off x="595619" y="2239861"/>
            <a:ext cx="5679346" cy="3987435"/>
          </a:xfrm>
        </p:spPr>
        <p:txBody>
          <a:bodyPr>
            <a:normAutofit/>
          </a:bodyPr>
          <a:lstStyle/>
          <a:p>
            <a:pPr>
              <a:spcAft>
                <a:spcPts val="600"/>
              </a:spcAft>
            </a:pPr>
            <a:r>
              <a:rPr lang="en-US" sz="2200" dirty="0"/>
              <a:t>Under “Assignments” select “Progress”</a:t>
            </a:r>
          </a:p>
          <a:p>
            <a:pPr>
              <a:spcAft>
                <a:spcPts val="600"/>
              </a:spcAft>
            </a:pPr>
            <a:r>
              <a:rPr lang="en-US" sz="2200" dirty="0"/>
              <a:t>Click on the student’s name to:</a:t>
            </a:r>
          </a:p>
          <a:p>
            <a:pPr lvl="1">
              <a:spcBef>
                <a:spcPts val="1000"/>
              </a:spcBef>
              <a:spcAft>
                <a:spcPts val="600"/>
              </a:spcAft>
            </a:pPr>
            <a:r>
              <a:rPr lang="en-US" sz="1800" dirty="0"/>
              <a:t>See # of times viewed</a:t>
            </a:r>
          </a:p>
          <a:p>
            <a:pPr lvl="1">
              <a:spcBef>
                <a:spcPts val="1000"/>
              </a:spcBef>
              <a:spcAft>
                <a:spcPts val="600"/>
              </a:spcAft>
            </a:pPr>
            <a:r>
              <a:rPr lang="en-US" sz="1800" dirty="0"/>
              <a:t>View quiz answers and scores</a:t>
            </a:r>
          </a:p>
          <a:p>
            <a:pPr lvl="1">
              <a:spcBef>
                <a:spcPts val="1000"/>
              </a:spcBef>
              <a:spcAft>
                <a:spcPts val="600"/>
              </a:spcAft>
            </a:pPr>
            <a:r>
              <a:rPr lang="en-US" sz="1800" dirty="0"/>
              <a:t>Grade open-ended questions</a:t>
            </a:r>
          </a:p>
          <a:p>
            <a:pPr lvl="1">
              <a:spcBef>
                <a:spcPts val="1000"/>
              </a:spcBef>
              <a:spcAft>
                <a:spcPts val="600"/>
              </a:spcAft>
            </a:pPr>
            <a:r>
              <a:rPr lang="en-US" sz="1800" dirty="0"/>
              <a:t>Make comments on submitted work</a:t>
            </a:r>
          </a:p>
          <a:p>
            <a:pPr>
              <a:spcAft>
                <a:spcPts val="600"/>
              </a:spcAft>
            </a:pPr>
            <a:r>
              <a:rPr lang="en-US" sz="2200" dirty="0"/>
              <a:t>Export student data in a CSV file</a:t>
            </a:r>
          </a:p>
          <a:p>
            <a:pPr marL="457200" lvl="1" indent="0">
              <a:buNone/>
            </a:pPr>
            <a:endParaRPr lang="en-US" sz="1600" dirty="0"/>
          </a:p>
        </p:txBody>
      </p:sp>
      <p:pic>
        <p:nvPicPr>
          <p:cNvPr id="4" name="Picture 3"/>
          <p:cNvPicPr>
            <a:picLocks noChangeAspect="1"/>
          </p:cNvPicPr>
          <p:nvPr/>
        </p:nvPicPr>
        <p:blipFill>
          <a:blip r:embed="rId2"/>
          <a:stretch>
            <a:fillRect/>
          </a:stretch>
        </p:blipFill>
        <p:spPr>
          <a:xfrm>
            <a:off x="6448338" y="2239861"/>
            <a:ext cx="5271083" cy="32578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1154398"/>
      </p:ext>
    </p:extLst>
  </p:cSld>
  <p:clrMapOvr>
    <a:masterClrMapping/>
  </p:clrMapOvr>
</p:sld>
</file>

<file path=ppt/theme/theme1.xml><?xml version="1.0" encoding="utf-8"?>
<a:theme xmlns:a="http://schemas.openxmlformats.org/drawingml/2006/main" name="UWE2017">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2017" id="{661B0DF0-FC00-4A02-8F27-EF7CE5BC9F94}" vid="{84A8B103-7E09-460C-8162-AA2428289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UWE2017</Template>
  <TotalTime>20774</TotalTime>
  <Words>377</Words>
  <Application>Microsoft Office PowerPoint</Application>
  <PresentationFormat>Widescreen</PresentationFormat>
  <Paragraphs>66</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Verdana</vt:lpstr>
      <vt:lpstr>Wingdings</vt:lpstr>
      <vt:lpstr>UWE2017</vt:lpstr>
      <vt:lpstr>PowerPoint Presentation</vt:lpstr>
      <vt:lpstr>Why interactive videos?</vt:lpstr>
      <vt:lpstr>About EDpuzzle</vt:lpstr>
      <vt:lpstr>Sample Video</vt:lpstr>
      <vt:lpstr>Creating an Account</vt:lpstr>
      <vt:lpstr>Finding/Adding a Video</vt:lpstr>
      <vt:lpstr>Editing Tools</vt:lpstr>
      <vt:lpstr>Sharing Video Lessons</vt:lpstr>
      <vt:lpstr>Tracking Student Data</vt:lpstr>
      <vt:lpstr>Copyright Issues?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Meredith</dc:creator>
  <cp:lastModifiedBy>Tamara Rochelle Meredith</cp:lastModifiedBy>
  <cp:revision>130</cp:revision>
  <cp:lastPrinted>2017-06-26T22:23:37Z</cp:lastPrinted>
  <dcterms:created xsi:type="dcterms:W3CDTF">2017-01-18T15:06:37Z</dcterms:created>
  <dcterms:modified xsi:type="dcterms:W3CDTF">2017-09-28T17:42:24Z</dcterms:modified>
</cp:coreProperties>
</file>