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62" r:id="rId3"/>
    <p:sldId id="278" r:id="rId4"/>
    <p:sldId id="274" r:id="rId5"/>
    <p:sldId id="263" r:id="rId6"/>
    <p:sldId id="272" r:id="rId7"/>
    <p:sldId id="264" r:id="rId8"/>
    <p:sldId id="265" r:id="rId9"/>
    <p:sldId id="273" r:id="rId10"/>
    <p:sldId id="266" r:id="rId11"/>
    <p:sldId id="275" r:id="rId12"/>
    <p:sldId id="279" r:id="rId13"/>
    <p:sldId id="280" r:id="rId14"/>
    <p:sldId id="256" r:id="rId15"/>
    <p:sldId id="267" r:id="rId16"/>
    <p:sldId id="269" r:id="rId17"/>
    <p:sldId id="259" r:id="rId18"/>
    <p:sldId id="260" r:id="rId19"/>
    <p:sldId id="261" r:id="rId20"/>
    <p:sldId id="271" r:id="rId21"/>
    <p:sldId id="28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57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51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86B61A49-4343-4424-89EC-0F237F9F15A8}" type="datetimeFigureOut">
              <a:rPr lang="en-US" smtClean="0"/>
              <a:pPr/>
              <a:t>12/11/2009</a:t>
            </a:fld>
            <a:endParaRPr lang="en-US"/>
          </a:p>
        </p:txBody>
      </p:sp>
      <p:sp>
        <p:nvSpPr>
          <p:cNvPr id="16" name="Slide Number Placeholder 15"/>
          <p:cNvSpPr>
            <a:spLocks noGrp="1"/>
          </p:cNvSpPr>
          <p:nvPr>
            <p:ph type="sldNum" sz="quarter" idx="11"/>
          </p:nvPr>
        </p:nvSpPr>
        <p:spPr/>
        <p:txBody>
          <a:bodyPr/>
          <a:lstStyle/>
          <a:p>
            <a:fld id="{577BAFE0-4BA5-454F-83BD-F1D843B4094C}"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B61A49-4343-4424-89EC-0F237F9F15A8}" type="datetimeFigureOut">
              <a:rPr lang="en-US" smtClean="0"/>
              <a:pPr/>
              <a:t>12/11/2009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BAFE0-4BA5-454F-83BD-F1D843B409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B61A49-4343-4424-89EC-0F237F9F15A8}" type="datetimeFigureOut">
              <a:rPr lang="en-US" smtClean="0"/>
              <a:pPr/>
              <a:t>12/11/2009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BAFE0-4BA5-454F-83BD-F1D843B409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86B61A49-4343-4424-89EC-0F237F9F15A8}" type="datetimeFigureOut">
              <a:rPr lang="en-US" smtClean="0"/>
              <a:pPr/>
              <a:t>12/11/2009</a:t>
            </a:fld>
            <a:endParaRPr lang="en-US"/>
          </a:p>
        </p:txBody>
      </p:sp>
      <p:sp>
        <p:nvSpPr>
          <p:cNvPr id="15" name="Slide Number Placeholder 14"/>
          <p:cNvSpPr>
            <a:spLocks noGrp="1"/>
          </p:cNvSpPr>
          <p:nvPr>
            <p:ph type="sldNum" sz="quarter" idx="15"/>
          </p:nvPr>
        </p:nvSpPr>
        <p:spPr/>
        <p:txBody>
          <a:bodyPr/>
          <a:lstStyle>
            <a:lvl1pPr algn="ctr">
              <a:defRPr/>
            </a:lvl1pPr>
          </a:lstStyle>
          <a:p>
            <a:fld id="{577BAFE0-4BA5-454F-83BD-F1D843B4094C}"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6B61A49-4343-4424-89EC-0F237F9F15A8}" type="datetimeFigureOut">
              <a:rPr lang="en-US" smtClean="0"/>
              <a:pPr/>
              <a:t>12/11/2009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BAFE0-4BA5-454F-83BD-F1D843B4094C}"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6B61A49-4343-4424-89EC-0F237F9F15A8}" type="datetimeFigureOut">
              <a:rPr lang="en-US" smtClean="0"/>
              <a:pPr/>
              <a:t>12/11/2009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7BAFE0-4BA5-454F-83BD-F1D843B4094C}"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77BAFE0-4BA5-454F-83BD-F1D843B4094C}"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86B61A49-4343-4424-89EC-0F237F9F15A8}" type="datetimeFigureOut">
              <a:rPr lang="en-US" smtClean="0"/>
              <a:pPr/>
              <a:t>12/11/2009</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6B61A49-4343-4424-89EC-0F237F9F15A8}" type="datetimeFigureOut">
              <a:rPr lang="en-US" smtClean="0"/>
              <a:pPr/>
              <a:t>12/11/2009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7BAFE0-4BA5-454F-83BD-F1D843B4094C}"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B61A49-4343-4424-89EC-0F237F9F15A8}" type="datetimeFigureOut">
              <a:rPr lang="en-US" smtClean="0"/>
              <a:pPr/>
              <a:t>12/11/2009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7BAFE0-4BA5-454F-83BD-F1D843B409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86B61A49-4343-4424-89EC-0F237F9F15A8}" type="datetimeFigureOut">
              <a:rPr lang="en-US" smtClean="0"/>
              <a:pPr/>
              <a:t>12/11/2009</a:t>
            </a:fld>
            <a:endParaRPr lang="en-US"/>
          </a:p>
        </p:txBody>
      </p:sp>
      <p:sp>
        <p:nvSpPr>
          <p:cNvPr id="9" name="Slide Number Placeholder 8"/>
          <p:cNvSpPr>
            <a:spLocks noGrp="1"/>
          </p:cNvSpPr>
          <p:nvPr>
            <p:ph type="sldNum" sz="quarter" idx="15"/>
          </p:nvPr>
        </p:nvSpPr>
        <p:spPr/>
        <p:txBody>
          <a:bodyPr/>
          <a:lstStyle/>
          <a:p>
            <a:fld id="{577BAFE0-4BA5-454F-83BD-F1D843B4094C}"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86B61A49-4343-4424-89EC-0F237F9F15A8}" type="datetimeFigureOut">
              <a:rPr lang="en-US" smtClean="0"/>
              <a:pPr/>
              <a:t>12/11/2009</a:t>
            </a:fld>
            <a:endParaRPr lang="en-US"/>
          </a:p>
        </p:txBody>
      </p:sp>
      <p:sp>
        <p:nvSpPr>
          <p:cNvPr id="9" name="Slide Number Placeholder 8"/>
          <p:cNvSpPr>
            <a:spLocks noGrp="1"/>
          </p:cNvSpPr>
          <p:nvPr>
            <p:ph type="sldNum" sz="quarter" idx="11"/>
          </p:nvPr>
        </p:nvSpPr>
        <p:spPr/>
        <p:txBody>
          <a:bodyPr/>
          <a:lstStyle/>
          <a:p>
            <a:fld id="{577BAFE0-4BA5-454F-83BD-F1D843B4094C}"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86B61A49-4343-4424-89EC-0F237F9F15A8}" type="datetimeFigureOut">
              <a:rPr lang="en-US" smtClean="0"/>
              <a:pPr/>
              <a:t>12/11/2009</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77BAFE0-4BA5-454F-83BD-F1D843B4094C}"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mailto:epostcard@urban.org" TargetMode="External"/><Relationship Id="rId2" Type="http://schemas.openxmlformats.org/officeDocument/2006/relationships/hyperlink" Target="https://epostcard.form990.org/frmAdminLoginActivate.asp?A=X317894v838797qBv"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447800"/>
            <a:ext cx="5867400" cy="2923877"/>
          </a:xfrm>
          <a:prstGeom prst="rect">
            <a:avLst/>
          </a:prstGeom>
          <a:noFill/>
        </p:spPr>
        <p:txBody>
          <a:bodyPr wrap="square" rtlCol="0">
            <a:spAutoFit/>
          </a:bodyPr>
          <a:lstStyle/>
          <a:p>
            <a:pPr algn="ctr"/>
            <a:r>
              <a:rPr lang="en-US" sz="4600" dirty="0" smtClean="0"/>
              <a:t>Filing the annual </a:t>
            </a:r>
          </a:p>
          <a:p>
            <a:pPr algn="ctr"/>
            <a:r>
              <a:rPr lang="en-US" sz="4600" dirty="0" smtClean="0"/>
              <a:t>Form 990-N </a:t>
            </a:r>
          </a:p>
          <a:p>
            <a:pPr algn="ctr"/>
            <a:r>
              <a:rPr lang="en-US" sz="4600" dirty="0" smtClean="0"/>
              <a:t>for all </a:t>
            </a:r>
          </a:p>
          <a:p>
            <a:pPr algn="ctr"/>
            <a:r>
              <a:rPr lang="en-US" sz="4600" dirty="0" smtClean="0"/>
              <a:t>4-H bank accounts </a:t>
            </a:r>
            <a:endParaRPr lang="en-US" sz="4600" dirty="0"/>
          </a:p>
        </p:txBody>
      </p:sp>
      <p:pic>
        <p:nvPicPr>
          <p:cNvPr id="4" name="Picture 3" descr="4h clover transparent.gif"/>
          <p:cNvPicPr>
            <a:picLocks noChangeAspect="1"/>
          </p:cNvPicPr>
          <p:nvPr/>
        </p:nvPicPr>
        <p:blipFill>
          <a:blip r:embed="rId2"/>
          <a:stretch>
            <a:fillRect/>
          </a:stretch>
        </p:blipFill>
        <p:spPr>
          <a:xfrm>
            <a:off x="7010400" y="381000"/>
            <a:ext cx="1812840" cy="18721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4294967295"/>
          </p:nvPr>
        </p:nvPicPr>
        <p:blipFill>
          <a:blip r:embed="rId2"/>
          <a:srcRect/>
          <a:stretch>
            <a:fillRect/>
          </a:stretch>
        </p:blipFill>
        <p:spPr bwMode="auto">
          <a:xfrm>
            <a:off x="1143000" y="1395589"/>
            <a:ext cx="7467600" cy="5233811"/>
          </a:xfrm>
          <a:prstGeom prst="rect">
            <a:avLst/>
          </a:prstGeom>
          <a:noFill/>
          <a:ln w="9525">
            <a:noFill/>
            <a:miter lim="800000"/>
            <a:headEnd/>
            <a:tailEnd/>
          </a:ln>
          <a:effectLst/>
        </p:spPr>
      </p:pic>
      <p:sp>
        <p:nvSpPr>
          <p:cNvPr id="4" name="Title 1"/>
          <p:cNvSpPr txBox="1">
            <a:spLocks/>
          </p:cNvSpPr>
          <p:nvPr/>
        </p:nvSpPr>
        <p:spPr>
          <a:xfrm>
            <a:off x="533400" y="228600"/>
            <a:ext cx="8229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The link within the e-mail will take you to this screen to activate</a:t>
            </a:r>
            <a:r>
              <a:rPr kumimoji="0" lang="en-US" sz="4400" b="0" i="0" u="none" strike="noStrike" kern="1200" cap="none" spc="0" normalizeH="0" noProof="0" dirty="0" smtClean="0">
                <a:ln>
                  <a:noFill/>
                </a:ln>
                <a:solidFill>
                  <a:schemeClr val="tx1"/>
                </a:solidFill>
                <a:effectLst/>
                <a:uLnTx/>
                <a:uFillTx/>
                <a:latin typeface="+mj-lt"/>
                <a:ea typeface="+mj-ea"/>
                <a:cs typeface="+mj-cs"/>
              </a:rPr>
              <a:t> </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your login.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5867400" y="3810000"/>
            <a:ext cx="22098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b="1" dirty="0" smtClean="0">
                <a:solidFill>
                  <a:schemeClr val="tx2">
                    <a:lumMod val="90000"/>
                  </a:schemeClr>
                </a:solidFill>
                <a:latin typeface="Antique Olive" pitchFamily="34" charset="0"/>
              </a:rPr>
              <a:t>Enter password</a:t>
            </a:r>
            <a:endParaRPr lang="en-US" b="1" dirty="0">
              <a:solidFill>
                <a:schemeClr val="tx2">
                  <a:lumMod val="90000"/>
                </a:schemeClr>
              </a:solidFill>
              <a:latin typeface="Antique Olive" pitchFamily="34" charset="0"/>
            </a:endParaRPr>
          </a:p>
        </p:txBody>
      </p:sp>
      <p:sp>
        <p:nvSpPr>
          <p:cNvPr id="6" name="Bent Arrow 5"/>
          <p:cNvSpPr/>
          <p:nvPr/>
        </p:nvSpPr>
        <p:spPr>
          <a:xfrm rot="10800000">
            <a:off x="4419600" y="4191000"/>
            <a:ext cx="2590800" cy="8382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066800" y="1371600"/>
            <a:ext cx="7085949" cy="5181600"/>
          </a:xfrm>
          <a:prstGeom prst="rect">
            <a:avLst/>
          </a:prstGeom>
          <a:noFill/>
          <a:ln w="9525">
            <a:noFill/>
            <a:miter lim="800000"/>
            <a:headEnd/>
            <a:tailEnd/>
          </a:ln>
          <a:effectLst/>
        </p:spPr>
      </p:pic>
      <p:sp>
        <p:nvSpPr>
          <p:cNvPr id="3" name="Title 1"/>
          <p:cNvSpPr txBox="1">
            <a:spLocks/>
          </p:cNvSpPr>
          <p:nvPr/>
        </p:nvSpPr>
        <p:spPr>
          <a:xfrm>
            <a:off x="533400" y="228600"/>
            <a:ext cx="8229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After completing login in steps</a:t>
            </a:r>
            <a:r>
              <a:rPr kumimoji="0" lang="en-US" sz="4400" b="0" i="0" u="none" strike="noStrike" kern="1200" cap="none" spc="0" normalizeH="0" noProof="0" dirty="0" smtClean="0">
                <a:ln>
                  <a:noFill/>
                </a:ln>
                <a:solidFill>
                  <a:schemeClr val="tx1"/>
                </a:solidFill>
                <a:effectLst/>
                <a:uLnTx/>
                <a:uFillTx/>
                <a:latin typeface="+mj-lt"/>
                <a:ea typeface="+mj-ea"/>
                <a:cs typeface="+mj-cs"/>
              </a:rPr>
              <a:t> – this screen will show the login in &amp; password for this club.  </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Box 3"/>
          <p:cNvSpPr txBox="1"/>
          <p:nvPr/>
        </p:nvSpPr>
        <p:spPr>
          <a:xfrm>
            <a:off x="1676400" y="2667000"/>
            <a:ext cx="6248400" cy="1692771"/>
          </a:xfrm>
          <a:prstGeom prst="rect">
            <a:avLst/>
          </a:prstGeom>
          <a:solidFill>
            <a:srgbClr val="FF7575"/>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600" dirty="0" smtClean="0"/>
              <a:t>Please print this page and save in your files for this club as it is the only record you’ll have of the club’s Login ID and password information for ease in filing next year.</a:t>
            </a: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85800"/>
            <a:ext cx="7391400" cy="3539430"/>
          </a:xfrm>
          <a:prstGeom prst="rect">
            <a:avLst/>
          </a:prstGeom>
          <a:noFill/>
        </p:spPr>
        <p:txBody>
          <a:bodyPr wrap="square" rtlCol="0">
            <a:spAutoFit/>
          </a:bodyPr>
          <a:lstStyle/>
          <a:p>
            <a:r>
              <a:rPr lang="en-US" sz="2800" b="1" i="1" dirty="0" smtClean="0"/>
              <a:t>You’ve finished Step 1. </a:t>
            </a:r>
          </a:p>
          <a:p>
            <a:endParaRPr lang="en-US" sz="2800" b="1" i="1" dirty="0" smtClean="0"/>
          </a:p>
          <a:p>
            <a:r>
              <a:rPr lang="en-US" sz="2800" b="1" i="1" dirty="0" smtClean="0"/>
              <a:t> </a:t>
            </a:r>
            <a:r>
              <a:rPr lang="en-US" sz="2800" dirty="0" smtClean="0"/>
              <a:t>The ID  you created will be used next year  for that club and EIN.   In the future, you won’t have to do Step 1 again for any renewing clubs, but you will for each new club.  </a:t>
            </a:r>
          </a:p>
          <a:p>
            <a:endParaRPr lang="en-US" sz="2800" dirty="0" smtClean="0"/>
          </a:p>
          <a:p>
            <a:r>
              <a:rPr lang="en-US" sz="2800" dirty="0" smtClean="0"/>
              <a:t>Now to the E-postcard itself….</a:t>
            </a:r>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81000" y="304800"/>
            <a:ext cx="8336411" cy="6096000"/>
          </a:xfrm>
          <a:prstGeom prst="rect">
            <a:avLst/>
          </a:prstGeom>
          <a:noFill/>
          <a:ln w="9525">
            <a:noFill/>
            <a:miter lim="800000"/>
            <a:headEnd/>
            <a:tailEnd/>
          </a:ln>
          <a:effectLst/>
        </p:spPr>
      </p:pic>
      <p:sp>
        <p:nvSpPr>
          <p:cNvPr id="5" name="TextBox 4"/>
          <p:cNvSpPr txBox="1"/>
          <p:nvPr/>
        </p:nvSpPr>
        <p:spPr>
          <a:xfrm>
            <a:off x="6324600" y="3048000"/>
            <a:ext cx="22098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b="1" dirty="0" smtClean="0">
                <a:solidFill>
                  <a:schemeClr val="tx2">
                    <a:lumMod val="90000"/>
                  </a:schemeClr>
                </a:solidFill>
                <a:latin typeface="Antique Olive" pitchFamily="34" charset="0"/>
              </a:rPr>
              <a:t>Click here</a:t>
            </a:r>
            <a:endParaRPr lang="en-US" b="1" dirty="0">
              <a:solidFill>
                <a:schemeClr val="tx2">
                  <a:lumMod val="90000"/>
                </a:schemeClr>
              </a:solidFill>
              <a:latin typeface="Antique Olive" pitchFamily="34" charset="0"/>
            </a:endParaRPr>
          </a:p>
        </p:txBody>
      </p:sp>
      <p:sp>
        <p:nvSpPr>
          <p:cNvPr id="6" name="Bent Arrow 5"/>
          <p:cNvSpPr/>
          <p:nvPr/>
        </p:nvSpPr>
        <p:spPr>
          <a:xfrm rot="10800000">
            <a:off x="6248400" y="3429000"/>
            <a:ext cx="1447800" cy="64283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28600" y="304800"/>
            <a:ext cx="8458200" cy="6172200"/>
          </a:xfrm>
          <a:prstGeom prst="rect">
            <a:avLst/>
          </a:prstGeom>
          <a:noFill/>
          <a:ln w="9525">
            <a:noFill/>
            <a:miter lim="800000"/>
            <a:headEnd/>
            <a:tailEnd/>
          </a:ln>
          <a:effectLst/>
        </p:spPr>
      </p:pic>
      <p:sp>
        <p:nvSpPr>
          <p:cNvPr id="4" name="TextBox 3"/>
          <p:cNvSpPr txBox="1"/>
          <p:nvPr/>
        </p:nvSpPr>
        <p:spPr>
          <a:xfrm>
            <a:off x="6324600" y="1828800"/>
            <a:ext cx="2819400"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solidFill>
                  <a:schemeClr val="tx2"/>
                </a:solidFill>
              </a:rPr>
              <a:t>A. In future this will match our 4-H year dates. For now, leave as is.</a:t>
            </a:r>
            <a:endParaRPr lang="en-US" dirty="0">
              <a:solidFill>
                <a:schemeClr val="accent1"/>
              </a:solidFill>
            </a:endParaRPr>
          </a:p>
        </p:txBody>
      </p:sp>
      <p:sp>
        <p:nvSpPr>
          <p:cNvPr id="6" name="TextBox 5"/>
          <p:cNvSpPr txBox="1"/>
          <p:nvPr/>
        </p:nvSpPr>
        <p:spPr>
          <a:xfrm>
            <a:off x="6324600" y="2819400"/>
            <a:ext cx="13716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solidFill>
                  <a:schemeClr val="tx2"/>
                </a:solidFill>
              </a:rPr>
              <a:t>B. Enter </a:t>
            </a:r>
            <a:r>
              <a:rPr lang="en-US" dirty="0" smtClean="0">
                <a:solidFill>
                  <a:schemeClr val="tx2"/>
                </a:solidFill>
              </a:rPr>
              <a:t>No</a:t>
            </a:r>
            <a:endParaRPr lang="en-US" dirty="0">
              <a:solidFill>
                <a:schemeClr val="tx2"/>
              </a:solidFill>
            </a:endParaRPr>
          </a:p>
        </p:txBody>
      </p:sp>
      <p:sp>
        <p:nvSpPr>
          <p:cNvPr id="7" name="Rectangle 6"/>
          <p:cNvSpPr/>
          <p:nvPr/>
        </p:nvSpPr>
        <p:spPr>
          <a:xfrm>
            <a:off x="6553200" y="4343400"/>
            <a:ext cx="2362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smtClean="0">
                <a:solidFill>
                  <a:schemeClr val="tx2"/>
                </a:solidFill>
              </a:rPr>
              <a:t>C. Leave as they are.</a:t>
            </a:r>
            <a:endParaRPr lang="en-US" dirty="0">
              <a:solidFill>
                <a:schemeClr val="tx2"/>
              </a:solidFill>
            </a:endParaRPr>
          </a:p>
        </p:txBody>
      </p:sp>
      <p:cxnSp>
        <p:nvCxnSpPr>
          <p:cNvPr id="9" name="Straight Arrow Connector 8"/>
          <p:cNvCxnSpPr>
            <a:stCxn id="4" idx="1"/>
          </p:cNvCxnSpPr>
          <p:nvPr/>
        </p:nvCxnSpPr>
        <p:spPr>
          <a:xfrm rot="10800000" flipV="1">
            <a:off x="4953000" y="2290465"/>
            <a:ext cx="1371600" cy="3003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flipV="1">
            <a:off x="4953000" y="2895600"/>
            <a:ext cx="1371600" cy="1201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a:off x="6705600" y="3581400"/>
            <a:ext cx="16002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0"/>
          </p:cNvCxnSpPr>
          <p:nvPr/>
        </p:nvCxnSpPr>
        <p:spPr>
          <a:xfrm rot="16200000" flipV="1">
            <a:off x="6991350" y="3600450"/>
            <a:ext cx="533400" cy="952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590800" y="4724400"/>
            <a:ext cx="17526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dirty="0" smtClean="0">
                <a:solidFill>
                  <a:schemeClr val="tx2"/>
                </a:solidFill>
              </a:rPr>
              <a:t> Click here</a:t>
            </a:r>
            <a:endParaRPr lang="en-US" dirty="0">
              <a:solidFill>
                <a:schemeClr val="tx2"/>
              </a:solidFill>
            </a:endParaRPr>
          </a:p>
        </p:txBody>
      </p:sp>
      <p:sp>
        <p:nvSpPr>
          <p:cNvPr id="23" name="Bent Arrow 22"/>
          <p:cNvSpPr/>
          <p:nvPr/>
        </p:nvSpPr>
        <p:spPr>
          <a:xfrm>
            <a:off x="3429000" y="4495800"/>
            <a:ext cx="1447800" cy="25368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7239000" y="3276600"/>
            <a:ext cx="14478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solidFill>
                  <a:schemeClr val="tx2"/>
                </a:solidFill>
              </a:rPr>
              <a:t>B. </a:t>
            </a:r>
            <a:r>
              <a:rPr lang="en-US" dirty="0" smtClean="0">
                <a:solidFill>
                  <a:schemeClr val="tx2"/>
                </a:solidFill>
              </a:rPr>
              <a:t>Enter Yes</a:t>
            </a:r>
            <a:endParaRPr lang="en-US" dirty="0">
              <a:solidFill>
                <a:schemeClr val="tx2"/>
              </a:solidFill>
            </a:endParaRPr>
          </a:p>
        </p:txBody>
      </p:sp>
      <p:cxnSp>
        <p:nvCxnSpPr>
          <p:cNvPr id="13" name="Straight Arrow Connector 12"/>
          <p:cNvCxnSpPr/>
          <p:nvPr/>
        </p:nvCxnSpPr>
        <p:spPr>
          <a:xfrm rot="10800000">
            <a:off x="5029200" y="3276600"/>
            <a:ext cx="22098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22" grpId="0" animBg="1"/>
      <p:bldP spid="23"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381000" y="304800"/>
            <a:ext cx="8229600" cy="6172200"/>
          </a:xfrm>
          <a:prstGeom prst="rect">
            <a:avLst/>
          </a:prstGeom>
          <a:noFill/>
          <a:ln w="9525">
            <a:noFill/>
            <a:miter lim="800000"/>
            <a:headEnd/>
            <a:tailEnd/>
          </a:ln>
          <a:effectLst/>
        </p:spPr>
      </p:pic>
      <p:sp>
        <p:nvSpPr>
          <p:cNvPr id="3" name="TextBox 2"/>
          <p:cNvSpPr txBox="1"/>
          <p:nvPr/>
        </p:nvSpPr>
        <p:spPr>
          <a:xfrm>
            <a:off x="990600" y="1143000"/>
            <a:ext cx="7391400" cy="1569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dirty="0" smtClean="0">
                <a:solidFill>
                  <a:schemeClr val="tx2"/>
                </a:solidFill>
              </a:rPr>
              <a:t>If the club/bank account has gross receipts of more than $25,000 this  is NOT the correct IRS form to use.  Each of those clubs/accounts has to file a Form 990 EZ or long Form 990 each year.</a:t>
            </a:r>
            <a:endParaRPr lang="en-US" sz="2400" dirty="0">
              <a:solidFill>
                <a:schemeClr val="tx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4294967295"/>
          </p:nvPr>
        </p:nvPicPr>
        <p:blipFill>
          <a:blip r:embed="rId2"/>
          <a:srcRect/>
          <a:stretch>
            <a:fillRect/>
          </a:stretch>
        </p:blipFill>
        <p:spPr bwMode="auto">
          <a:xfrm>
            <a:off x="228600" y="228600"/>
            <a:ext cx="8610600" cy="6297800"/>
          </a:xfrm>
          <a:prstGeom prst="rect">
            <a:avLst/>
          </a:prstGeom>
          <a:noFill/>
          <a:ln w="9525">
            <a:noFill/>
            <a:miter lim="800000"/>
            <a:headEnd/>
            <a:tailEnd/>
          </a:ln>
          <a:effectLst/>
        </p:spPr>
      </p:pic>
      <p:sp>
        <p:nvSpPr>
          <p:cNvPr id="5" name="Rectangle 4"/>
          <p:cNvSpPr/>
          <p:nvPr/>
        </p:nvSpPr>
        <p:spPr>
          <a:xfrm>
            <a:off x="7010400" y="2133600"/>
            <a:ext cx="1981200" cy="353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1700" dirty="0" smtClean="0">
                <a:solidFill>
                  <a:schemeClr val="tx2"/>
                </a:solidFill>
              </a:rPr>
              <a:t>Enter Club’s Name</a:t>
            </a:r>
            <a:endParaRPr lang="en-US" sz="1700" dirty="0">
              <a:solidFill>
                <a:schemeClr val="tx2"/>
              </a:solidFill>
            </a:endParaRPr>
          </a:p>
        </p:txBody>
      </p:sp>
      <p:cxnSp>
        <p:nvCxnSpPr>
          <p:cNvPr id="6" name="Straight Arrow Connector 5"/>
          <p:cNvCxnSpPr>
            <a:stCxn id="5" idx="1"/>
          </p:cNvCxnSpPr>
          <p:nvPr/>
        </p:nvCxnSpPr>
        <p:spPr>
          <a:xfrm rot="10800000" flipV="1">
            <a:off x="5867400" y="2310572"/>
            <a:ext cx="1143000" cy="1278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010400" y="2590800"/>
            <a:ext cx="17526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dirty="0" smtClean="0">
                <a:solidFill>
                  <a:schemeClr val="tx2"/>
                </a:solidFill>
              </a:rPr>
              <a:t> Leave blank</a:t>
            </a:r>
            <a:endParaRPr lang="en-US" sz="1400" dirty="0">
              <a:solidFill>
                <a:schemeClr val="tx2"/>
              </a:solidFill>
            </a:endParaRPr>
          </a:p>
        </p:txBody>
      </p:sp>
      <p:sp>
        <p:nvSpPr>
          <p:cNvPr id="9" name="Rectangle 8"/>
          <p:cNvSpPr/>
          <p:nvPr/>
        </p:nvSpPr>
        <p:spPr>
          <a:xfrm>
            <a:off x="7010400" y="3048000"/>
            <a:ext cx="1981200"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1400" dirty="0" smtClean="0">
                <a:solidFill>
                  <a:schemeClr val="tx2"/>
                </a:solidFill>
              </a:rPr>
              <a:t> CES Office Address</a:t>
            </a:r>
            <a:endParaRPr lang="en-US" sz="1400" dirty="0">
              <a:solidFill>
                <a:schemeClr val="tx2"/>
              </a:solidFill>
            </a:endParaRPr>
          </a:p>
        </p:txBody>
      </p:sp>
      <p:sp>
        <p:nvSpPr>
          <p:cNvPr id="10" name="Rectangle 9"/>
          <p:cNvSpPr/>
          <p:nvPr/>
        </p:nvSpPr>
        <p:spPr>
          <a:xfrm>
            <a:off x="7010400" y="4876800"/>
            <a:ext cx="1752600"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dirty="0" smtClean="0">
                <a:solidFill>
                  <a:schemeClr val="tx2"/>
                </a:solidFill>
              </a:rPr>
              <a:t>4-H County Educator and  CES office address</a:t>
            </a:r>
            <a:endParaRPr lang="en-US" dirty="0">
              <a:solidFill>
                <a:schemeClr val="tx2"/>
              </a:solidFill>
            </a:endParaRPr>
          </a:p>
        </p:txBody>
      </p:sp>
      <p:cxnSp>
        <p:nvCxnSpPr>
          <p:cNvPr id="12" name="Straight Arrow Connector 11"/>
          <p:cNvCxnSpPr/>
          <p:nvPr/>
        </p:nvCxnSpPr>
        <p:spPr>
          <a:xfrm rot="10800000" flipV="1">
            <a:off x="5867400" y="2743200"/>
            <a:ext cx="1143000" cy="1201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1"/>
          </p:cNvCxnSpPr>
          <p:nvPr/>
        </p:nvCxnSpPr>
        <p:spPr>
          <a:xfrm rot="10800000" flipV="1">
            <a:off x="5943600" y="3201889"/>
            <a:ext cx="1066800" cy="424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7010400" y="3733800"/>
            <a:ext cx="17526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dirty="0" smtClean="0">
                <a:solidFill>
                  <a:schemeClr val="tx2"/>
                </a:solidFill>
              </a:rPr>
              <a:t> Leave blank</a:t>
            </a:r>
            <a:endParaRPr lang="en-US" dirty="0">
              <a:solidFill>
                <a:schemeClr val="tx2"/>
              </a:solidFill>
            </a:endParaRPr>
          </a:p>
        </p:txBody>
      </p:sp>
      <p:cxnSp>
        <p:nvCxnSpPr>
          <p:cNvPr id="17" name="Straight Arrow Connector 16"/>
          <p:cNvCxnSpPr/>
          <p:nvPr/>
        </p:nvCxnSpPr>
        <p:spPr>
          <a:xfrm rot="10800000" flipV="1">
            <a:off x="5943600" y="3962400"/>
            <a:ext cx="1143000" cy="1201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1"/>
          </p:cNvCxnSpPr>
          <p:nvPr/>
        </p:nvCxnSpPr>
        <p:spPr>
          <a:xfrm rot="10800000">
            <a:off x="5943600" y="5073139"/>
            <a:ext cx="1066800" cy="4038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733800" y="4191000"/>
            <a:ext cx="17526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dirty="0" smtClean="0">
                <a:solidFill>
                  <a:schemeClr val="tx2"/>
                </a:solidFill>
              </a:rPr>
              <a:t> Click here</a:t>
            </a:r>
            <a:endParaRPr lang="en-US" dirty="0">
              <a:solidFill>
                <a:schemeClr val="tx2"/>
              </a:solidFill>
            </a:endParaRPr>
          </a:p>
        </p:txBody>
      </p:sp>
      <p:sp>
        <p:nvSpPr>
          <p:cNvPr id="21" name="Bent Arrow 20"/>
          <p:cNvSpPr/>
          <p:nvPr/>
        </p:nvSpPr>
        <p:spPr>
          <a:xfrm rot="2401472" flipV="1">
            <a:off x="4327653" y="4905331"/>
            <a:ext cx="1447800" cy="47833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p:cNvSpPr txBox="1"/>
          <p:nvPr/>
        </p:nvSpPr>
        <p:spPr>
          <a:xfrm>
            <a:off x="914400" y="152400"/>
            <a:ext cx="7391400"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dirty="0" smtClean="0">
                <a:solidFill>
                  <a:schemeClr val="tx2"/>
                </a:solidFill>
              </a:rPr>
              <a:t>If no problems,</a:t>
            </a:r>
          </a:p>
          <a:p>
            <a:pPr algn="ctr"/>
            <a:r>
              <a:rPr lang="en-US" sz="2400" dirty="0" smtClean="0">
                <a:solidFill>
                  <a:schemeClr val="tx2"/>
                </a:solidFill>
              </a:rPr>
              <a:t> the next page you should see is this one… </a:t>
            </a:r>
            <a:endParaRPr lang="en-US" sz="2400" dirty="0">
              <a:solidFill>
                <a:schemeClr val="tx2"/>
              </a:solidFill>
            </a:endParaRPr>
          </a:p>
        </p:txBody>
      </p:sp>
      <p:sp>
        <p:nvSpPr>
          <p:cNvPr id="23" name="Rectangle 22"/>
          <p:cNvSpPr/>
          <p:nvPr/>
        </p:nvSpPr>
        <p:spPr>
          <a:xfrm>
            <a:off x="7010400" y="4191000"/>
            <a:ext cx="17526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dirty="0" smtClean="0">
                <a:solidFill>
                  <a:schemeClr val="tx2"/>
                </a:solidFill>
              </a:rPr>
              <a:t> Select “Person”</a:t>
            </a:r>
            <a:endParaRPr lang="en-US" dirty="0">
              <a:solidFill>
                <a:schemeClr val="tx2"/>
              </a:solidFill>
            </a:endParaRPr>
          </a:p>
        </p:txBody>
      </p:sp>
      <p:cxnSp>
        <p:nvCxnSpPr>
          <p:cNvPr id="24" name="Straight Arrow Connector 23"/>
          <p:cNvCxnSpPr>
            <a:stCxn id="23" idx="1"/>
          </p:cNvCxnSpPr>
          <p:nvPr/>
        </p:nvCxnSpPr>
        <p:spPr>
          <a:xfrm rot="10800000" flipV="1">
            <a:off x="4800600" y="4375666"/>
            <a:ext cx="2209800" cy="1201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590800" y="4191000"/>
            <a:ext cx="17526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dirty="0" smtClean="0">
                <a:solidFill>
                  <a:schemeClr val="tx2"/>
                </a:solidFill>
              </a:rPr>
              <a:t> Click here</a:t>
            </a:r>
            <a:endParaRPr lang="en-US" dirty="0">
              <a:solidFill>
                <a:schemeClr val="tx2"/>
              </a:solidFill>
            </a:endParaRPr>
          </a:p>
        </p:txBody>
      </p:sp>
      <p:sp>
        <p:nvSpPr>
          <p:cNvPr id="29" name="Bent Arrow 28"/>
          <p:cNvSpPr/>
          <p:nvPr/>
        </p:nvSpPr>
        <p:spPr>
          <a:xfrm rot="2401472" flipV="1">
            <a:off x="3260854" y="4905332"/>
            <a:ext cx="1447800" cy="47833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2"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xit" presetSubtype="0" fill="hold" grpId="2" nodeType="withEffect">
                                  <p:stCondLst>
                                    <p:cond delay="0"/>
                                  </p:stCondLst>
                                  <p:childTnLst>
                                    <p:set>
                                      <p:cBhvr>
                                        <p:cTn id="36" dur="1" fill="hold">
                                          <p:stCondLst>
                                            <p:cond delay="0"/>
                                          </p:stCondLst>
                                        </p:cTn>
                                        <p:tgtEl>
                                          <p:spTgt spid="5"/>
                                        </p:tgtEl>
                                        <p:attrNameLst>
                                          <p:attrName>style.visibility</p:attrName>
                                        </p:attrNameLst>
                                      </p:cBhvr>
                                      <p:to>
                                        <p:strVal val="hidden"/>
                                      </p:to>
                                    </p:set>
                                  </p:childTnLst>
                                </p:cTn>
                              </p:par>
                              <p:par>
                                <p:cTn id="37" presetID="1" presetClass="exit" presetSubtype="0" fill="hold" grpId="2" nodeType="withEffect">
                                  <p:stCondLst>
                                    <p:cond delay="0"/>
                                  </p:stCondLst>
                                  <p:childTnLst>
                                    <p:set>
                                      <p:cBhvr>
                                        <p:cTn id="38" dur="1" fill="hold">
                                          <p:stCondLst>
                                            <p:cond delay="0"/>
                                          </p:stCondLst>
                                        </p:cTn>
                                        <p:tgtEl>
                                          <p:spTgt spid="8"/>
                                        </p:tgtEl>
                                        <p:attrNameLst>
                                          <p:attrName>style.visibility</p:attrName>
                                        </p:attrNameLst>
                                      </p:cBhvr>
                                      <p:to>
                                        <p:strVal val="hidden"/>
                                      </p:to>
                                    </p:set>
                                  </p:childTnLst>
                                </p:cTn>
                              </p:par>
                              <p:par>
                                <p:cTn id="39" presetID="1" presetClass="exit" presetSubtype="0" fill="hold" grpId="2" nodeType="withEffect">
                                  <p:stCondLst>
                                    <p:cond delay="0"/>
                                  </p:stCondLst>
                                  <p:childTnLst>
                                    <p:set>
                                      <p:cBhvr>
                                        <p:cTn id="40" dur="1" fill="hold">
                                          <p:stCondLst>
                                            <p:cond delay="0"/>
                                          </p:stCondLst>
                                        </p:cTn>
                                        <p:tgtEl>
                                          <p:spTgt spid="9"/>
                                        </p:tgtEl>
                                        <p:attrNameLst>
                                          <p:attrName>style.visibility</p:attrName>
                                        </p:attrNameLst>
                                      </p:cBhvr>
                                      <p:to>
                                        <p:strVal val="hidden"/>
                                      </p:to>
                                    </p:set>
                                  </p:childTnLst>
                                </p:cTn>
                              </p:par>
                              <p:par>
                                <p:cTn id="41" presetID="1" presetClass="exit" presetSubtype="0" fill="hold" grpId="2" nodeType="withEffect">
                                  <p:stCondLst>
                                    <p:cond delay="0"/>
                                  </p:stCondLst>
                                  <p:childTnLst>
                                    <p:set>
                                      <p:cBhvr>
                                        <p:cTn id="42" dur="1" fill="hold">
                                          <p:stCondLst>
                                            <p:cond delay="0"/>
                                          </p:stCondLst>
                                        </p:cTn>
                                        <p:tgtEl>
                                          <p:spTgt spid="16"/>
                                        </p:tgtEl>
                                        <p:attrNameLst>
                                          <p:attrName>style.visibility</p:attrName>
                                        </p:attrNameLst>
                                      </p:cBhvr>
                                      <p:to>
                                        <p:strVal val="hidden"/>
                                      </p:to>
                                    </p:set>
                                  </p:childTnLst>
                                </p:cTn>
                              </p:par>
                              <p:par>
                                <p:cTn id="43" presetID="1" presetClass="exit" presetSubtype="0" fill="hold" grpId="2" nodeType="withEffect">
                                  <p:stCondLst>
                                    <p:cond delay="0"/>
                                  </p:stCondLst>
                                  <p:childTnLst>
                                    <p:set>
                                      <p:cBhvr>
                                        <p:cTn id="44" dur="1" fill="hold">
                                          <p:stCondLst>
                                            <p:cond delay="0"/>
                                          </p:stCondLst>
                                        </p:cTn>
                                        <p:tgtEl>
                                          <p:spTgt spid="10"/>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6"/>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2"/>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17"/>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18"/>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3"/>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23"/>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par>
                                <p:cTn id="61" presetID="1" presetClass="exit" presetSubtype="0" fill="hold" nodeType="withEffect">
                                  <p:stCondLst>
                                    <p:cond delay="0"/>
                                  </p:stCondLst>
                                  <p:childTnLst>
                                    <p:set>
                                      <p:cBhvr>
                                        <p:cTn id="62" dur="1" fill="hold">
                                          <p:stCondLst>
                                            <p:cond delay="0"/>
                                          </p:stCondLst>
                                        </p:cTn>
                                        <p:tgtEl>
                                          <p:spTgt spid="2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childTnLst>
                                </p:cTn>
                              </p:par>
                              <p:par>
                                <p:cTn id="69" presetID="1" presetClass="exit" presetSubtype="0" fill="hold" grpId="0" nodeType="withEffect">
                                  <p:stCondLst>
                                    <p:cond delay="0"/>
                                  </p:stCondLst>
                                  <p:childTnLst>
                                    <p:set>
                                      <p:cBhvr>
                                        <p:cTn id="70" dur="1" fill="hold">
                                          <p:stCondLst>
                                            <p:cond delay="0"/>
                                          </p:stCondLst>
                                        </p:cTn>
                                        <p:tgtEl>
                                          <p:spTgt spid="29"/>
                                        </p:tgtEl>
                                        <p:attrNameLst>
                                          <p:attrName>style.visibility</p:attrName>
                                        </p:attrNameLst>
                                      </p:cBhvr>
                                      <p:to>
                                        <p:strVal val="hidden"/>
                                      </p:to>
                                    </p:set>
                                  </p:childTnLst>
                                </p:cTn>
                              </p:par>
                              <p:par>
                                <p:cTn id="71" presetID="1" presetClass="exit" presetSubtype="0" fill="hold" grpId="2" nodeType="withEffect">
                                  <p:stCondLst>
                                    <p:cond delay="0"/>
                                  </p:stCondLst>
                                  <p:childTnLst>
                                    <p:set>
                                      <p:cBhvr>
                                        <p:cTn id="72"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5" grpId="2" animBg="1"/>
      <p:bldP spid="8" grpId="1" animBg="1"/>
      <p:bldP spid="8" grpId="2" animBg="1"/>
      <p:bldP spid="9" grpId="1" animBg="1"/>
      <p:bldP spid="9" grpId="2" animBg="1"/>
      <p:bldP spid="10" grpId="1" animBg="1"/>
      <p:bldP spid="10" grpId="2" animBg="1"/>
      <p:bldP spid="16" grpId="1" animBg="1"/>
      <p:bldP spid="16" grpId="2" animBg="1"/>
      <p:bldP spid="20" grpId="0" animBg="1"/>
      <p:bldP spid="21" grpId="0" animBg="1"/>
      <p:bldP spid="23" grpId="0" animBg="1"/>
      <p:bldP spid="23" grpId="1" animBg="1"/>
      <p:bldP spid="23" grpId="2" animBg="1"/>
      <p:bldP spid="28" grpId="1" animBg="1"/>
      <p:bldP spid="28" grpId="2" animBg="1"/>
      <p:bldP spid="29" grpId="0" animBg="1"/>
      <p:bldP spid="2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4294967295"/>
          </p:nvPr>
        </p:nvPicPr>
        <p:blipFill>
          <a:blip r:embed="rId2"/>
          <a:srcRect/>
          <a:stretch>
            <a:fillRect/>
          </a:stretch>
        </p:blipFill>
        <p:spPr bwMode="auto">
          <a:xfrm>
            <a:off x="304800" y="381000"/>
            <a:ext cx="8585522" cy="6280150"/>
          </a:xfrm>
          <a:prstGeom prst="rect">
            <a:avLst/>
          </a:prstGeom>
          <a:noFill/>
          <a:ln w="9525">
            <a:noFill/>
            <a:miter lim="800000"/>
            <a:headEnd/>
            <a:tailEnd/>
          </a:ln>
          <a:effectLst/>
        </p:spPr>
      </p:pic>
      <p:sp>
        <p:nvSpPr>
          <p:cNvPr id="4" name="Title 1"/>
          <p:cNvSpPr txBox="1">
            <a:spLocks/>
          </p:cNvSpPr>
          <p:nvPr/>
        </p:nvSpPr>
        <p:spPr>
          <a:xfrm>
            <a:off x="457200" y="228600"/>
            <a:ext cx="8229600" cy="868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rmAutofit fontScale="6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After entering the required information and clicking  submit and it will take you to this screen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Rectangle 5"/>
          <p:cNvSpPr/>
          <p:nvPr/>
        </p:nvSpPr>
        <p:spPr>
          <a:xfrm>
            <a:off x="2514600" y="1143000"/>
            <a:ext cx="6248400"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dirty="0" smtClean="0">
                <a:solidFill>
                  <a:schemeClr val="tx2"/>
                </a:solidFill>
              </a:rPr>
              <a:t> </a:t>
            </a:r>
            <a:r>
              <a:rPr lang="en-US" sz="2400" dirty="0" smtClean="0">
                <a:solidFill>
                  <a:schemeClr val="tx2"/>
                </a:solidFill>
              </a:rPr>
              <a:t>You can  log out and you’ll get an email or you can go to the status page .  On status page…</a:t>
            </a:r>
            <a:endParaRPr lang="en-US" sz="2400" dirty="0">
              <a:solidFill>
                <a:schemeClr val="tx2"/>
              </a:solidFill>
            </a:endParaRPr>
          </a:p>
        </p:txBody>
      </p:sp>
      <p:sp>
        <p:nvSpPr>
          <p:cNvPr id="7" name="Bent Arrow 6"/>
          <p:cNvSpPr/>
          <p:nvPr/>
        </p:nvSpPr>
        <p:spPr>
          <a:xfrm rot="5072218" flipV="1">
            <a:off x="3195197" y="2535477"/>
            <a:ext cx="1447800" cy="38691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4294967295"/>
          </p:nvPr>
        </p:nvPicPr>
        <p:blipFill>
          <a:blip r:embed="rId2"/>
          <a:srcRect/>
          <a:stretch>
            <a:fillRect/>
          </a:stretch>
        </p:blipFill>
        <p:spPr bwMode="auto">
          <a:xfrm>
            <a:off x="381000" y="304800"/>
            <a:ext cx="8334691" cy="6096000"/>
          </a:xfrm>
          <a:prstGeom prst="rect">
            <a:avLst/>
          </a:prstGeom>
          <a:noFill/>
          <a:ln w="9525">
            <a:noFill/>
            <a:miter lim="800000"/>
            <a:headEnd/>
            <a:tailEnd/>
          </a:ln>
          <a:effectLst/>
        </p:spPr>
      </p:pic>
      <p:sp>
        <p:nvSpPr>
          <p:cNvPr id="6" name="TextBox 5"/>
          <p:cNvSpPr txBox="1"/>
          <p:nvPr/>
        </p:nvSpPr>
        <p:spPr>
          <a:xfrm>
            <a:off x="2286000" y="2819401"/>
            <a:ext cx="3962400" cy="1384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200" dirty="0" smtClean="0">
                <a:solidFill>
                  <a:schemeClr val="tx2"/>
                </a:solidFill>
              </a:rPr>
              <a:t>From here you can view and print the actual Epostcard by clicking here.</a:t>
            </a:r>
          </a:p>
          <a:p>
            <a:pPr algn="ctr"/>
            <a:endParaRPr lang="en-US" dirty="0"/>
          </a:p>
        </p:txBody>
      </p:sp>
      <p:cxnSp>
        <p:nvCxnSpPr>
          <p:cNvPr id="10" name="Straight Arrow Connector 9"/>
          <p:cNvCxnSpPr/>
          <p:nvPr/>
        </p:nvCxnSpPr>
        <p:spPr>
          <a:xfrm rot="10800000">
            <a:off x="5943600" y="3124200"/>
            <a:ext cx="1447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Bent Arrow 6"/>
          <p:cNvSpPr/>
          <p:nvPr/>
        </p:nvSpPr>
        <p:spPr>
          <a:xfrm>
            <a:off x="3733800" y="2362200"/>
            <a:ext cx="2362200" cy="457200"/>
          </a:xfrm>
          <a:prstGeom prst="bentArrow">
            <a:avLst>
              <a:gd name="adj1" fmla="val 25000"/>
              <a:gd name="adj2" fmla="val 29075"/>
              <a:gd name="adj3" fmla="val 50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4294967295"/>
          </p:nvPr>
        </p:nvPicPr>
        <p:blipFill>
          <a:blip r:embed="rId2"/>
          <a:srcRect/>
          <a:stretch>
            <a:fillRect/>
          </a:stretch>
        </p:blipFill>
        <p:spPr bwMode="auto">
          <a:xfrm>
            <a:off x="685800" y="1112837"/>
            <a:ext cx="7855014" cy="5745163"/>
          </a:xfrm>
          <a:prstGeom prst="rect">
            <a:avLst/>
          </a:prstGeom>
          <a:noFill/>
          <a:ln w="9525">
            <a:noFill/>
            <a:miter lim="800000"/>
            <a:headEnd/>
            <a:tailEnd/>
          </a:ln>
          <a:effectLst/>
        </p:spPr>
      </p:pic>
      <p:sp>
        <p:nvSpPr>
          <p:cNvPr id="5" name="Title 1"/>
          <p:cNvSpPr txBox="1">
            <a:spLocks/>
          </p:cNvSpPr>
          <p:nvPr/>
        </p:nvSpPr>
        <p:spPr>
          <a:xfrm>
            <a:off x="533400" y="228600"/>
            <a:ext cx="8229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Epostcard</a:t>
            </a:r>
            <a:r>
              <a:rPr kumimoji="0" lang="en-US" sz="4400" b="0" i="0" u="none" strike="noStrike" kern="1200" cap="none" spc="0" normalizeH="0" noProof="0" dirty="0" smtClean="0">
                <a:ln>
                  <a:noFill/>
                </a:ln>
                <a:solidFill>
                  <a:schemeClr val="tx1"/>
                </a:solidFill>
                <a:effectLst/>
                <a:uLnTx/>
                <a:uFillTx/>
                <a:latin typeface="+mj-lt"/>
                <a:ea typeface="+mj-ea"/>
                <a:cs typeface="+mj-cs"/>
              </a:rPr>
              <a:t> for a club/bank account.</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You can print this an keep on file if you like.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457200" y="381000"/>
            <a:ext cx="8336410" cy="6096000"/>
          </a:xfrm>
          <a:prstGeom prst="rect">
            <a:avLst/>
          </a:prstGeom>
          <a:noFill/>
          <a:ln w="9525">
            <a:noFill/>
            <a:miter lim="800000"/>
            <a:headEnd/>
            <a:tailEnd/>
          </a:ln>
          <a:effectLst/>
        </p:spPr>
      </p:pic>
      <p:sp>
        <p:nvSpPr>
          <p:cNvPr id="5" name="Title 1"/>
          <p:cNvSpPr txBox="1">
            <a:spLocks/>
          </p:cNvSpPr>
          <p:nvPr/>
        </p:nvSpPr>
        <p:spPr>
          <a:xfrm>
            <a:off x="457200" y="1981200"/>
            <a:ext cx="82296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Go to: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http://</a:t>
            </a:r>
            <a:r>
              <a:rPr lang="en-US" sz="4400" dirty="0" smtClean="0">
                <a:latin typeface="+mj-lt"/>
                <a:ea typeface="+mj-ea"/>
                <a:cs typeface="+mj-cs"/>
              </a:rPr>
              <a:t>e</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postcard.form990.org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304800"/>
            <a:ext cx="6172200" cy="6553200"/>
          </a:xfrm>
          <a:solidFill>
            <a:schemeClr val="tx1"/>
          </a:solidFill>
        </p:spPr>
        <p:txBody>
          <a:bodyPr>
            <a:normAutofit fontScale="25000" lnSpcReduction="20000"/>
          </a:bodyPr>
          <a:lstStyle/>
          <a:p>
            <a:r>
              <a:rPr lang="en-US" sz="5600" dirty="0" smtClean="0">
                <a:solidFill>
                  <a:schemeClr val="bg1"/>
                </a:solidFill>
              </a:rPr>
              <a:t>-----Original Message-----</a:t>
            </a:r>
          </a:p>
          <a:p>
            <a:r>
              <a:rPr lang="en-US" sz="5600" dirty="0" smtClean="0">
                <a:solidFill>
                  <a:schemeClr val="bg1"/>
                </a:solidFill>
              </a:rPr>
              <a:t>From: epostcard@urban.org [mailto:epostcard@urban.org]</a:t>
            </a:r>
          </a:p>
          <a:p>
            <a:r>
              <a:rPr lang="en-US" sz="5600" dirty="0" smtClean="0">
                <a:solidFill>
                  <a:schemeClr val="bg1"/>
                </a:solidFill>
              </a:rPr>
              <a:t>Sent: Thursday, December 10, 2009 10:47 AM</a:t>
            </a:r>
          </a:p>
          <a:p>
            <a:r>
              <a:rPr lang="en-US" sz="5600" dirty="0" smtClean="0">
                <a:solidFill>
                  <a:schemeClr val="bg1"/>
                </a:solidFill>
              </a:rPr>
              <a:t>To: 4-H@UintaCounty.com</a:t>
            </a:r>
          </a:p>
          <a:p>
            <a:r>
              <a:rPr lang="en-US" sz="5600" dirty="0" smtClean="0">
                <a:solidFill>
                  <a:schemeClr val="bg1"/>
                </a:solidFill>
              </a:rPr>
              <a:t>Subject: Form 990-N E-filing Receipt - IRS Status: Accepted</a:t>
            </a:r>
          </a:p>
          <a:p>
            <a:r>
              <a:rPr lang="en-US" sz="5600" dirty="0" smtClean="0">
                <a:solidFill>
                  <a:schemeClr val="bg1"/>
                </a:solidFill>
              </a:rPr>
              <a:t> </a:t>
            </a:r>
          </a:p>
          <a:p>
            <a:r>
              <a:rPr lang="en-US" sz="5600" dirty="0" smtClean="0">
                <a:solidFill>
                  <a:schemeClr val="bg1"/>
                </a:solidFill>
              </a:rPr>
              <a:t>Organization: 4-H CLUBS &amp; AFFILIATED 4-H ORGANIZATIONS</a:t>
            </a:r>
          </a:p>
          <a:p>
            <a:r>
              <a:rPr lang="en-US" sz="5600" dirty="0" smtClean="0">
                <a:solidFill>
                  <a:schemeClr val="bg1"/>
                </a:solidFill>
              </a:rPr>
              <a:t>EIN: 26-0066121</a:t>
            </a:r>
          </a:p>
          <a:p>
            <a:r>
              <a:rPr lang="en-US" sz="5600" dirty="0" smtClean="0">
                <a:solidFill>
                  <a:schemeClr val="bg1"/>
                </a:solidFill>
              </a:rPr>
              <a:t>Submission Type: Form 990-N</a:t>
            </a:r>
          </a:p>
          <a:p>
            <a:r>
              <a:rPr lang="en-US" sz="5600" dirty="0" smtClean="0">
                <a:solidFill>
                  <a:schemeClr val="bg1"/>
                </a:solidFill>
              </a:rPr>
              <a:t>Year: 2008</a:t>
            </a:r>
          </a:p>
          <a:p>
            <a:r>
              <a:rPr lang="en-US" sz="5600" dirty="0" smtClean="0">
                <a:solidFill>
                  <a:schemeClr val="bg1"/>
                </a:solidFill>
              </a:rPr>
              <a:t>Submission ID: 7800582009344az69180</a:t>
            </a:r>
          </a:p>
          <a:p>
            <a:r>
              <a:rPr lang="en-US" sz="5600" dirty="0" smtClean="0">
                <a:solidFill>
                  <a:schemeClr val="bg1"/>
                </a:solidFill>
              </a:rPr>
              <a:t>e-File Postmark: 12/10/2009 12:40:50 PM</a:t>
            </a:r>
          </a:p>
          <a:p>
            <a:r>
              <a:rPr lang="en-US" sz="5600" dirty="0" smtClean="0">
                <a:solidFill>
                  <a:schemeClr val="bg1"/>
                </a:solidFill>
              </a:rPr>
              <a:t>Accepted Date: 12/10/2009</a:t>
            </a:r>
          </a:p>
          <a:p>
            <a:r>
              <a:rPr lang="en-US" sz="5600" dirty="0" smtClean="0">
                <a:solidFill>
                  <a:schemeClr val="bg1"/>
                </a:solidFill>
              </a:rPr>
              <a:t> </a:t>
            </a:r>
          </a:p>
          <a:p>
            <a:r>
              <a:rPr lang="en-US" sz="5600" dirty="0" smtClean="0">
                <a:solidFill>
                  <a:schemeClr val="bg1"/>
                </a:solidFill>
              </a:rPr>
              <a:t>The IRS has accepted the e-Postcard described above.  Please save this receipt for your records.</a:t>
            </a:r>
          </a:p>
          <a:p>
            <a:r>
              <a:rPr lang="en-US" sz="5600" dirty="0" smtClean="0">
                <a:solidFill>
                  <a:schemeClr val="bg1"/>
                </a:solidFill>
              </a:rPr>
              <a:t> </a:t>
            </a:r>
          </a:p>
          <a:p>
            <a:r>
              <a:rPr lang="en-US" sz="5600" dirty="0" smtClean="0">
                <a:solidFill>
                  <a:schemeClr val="bg1"/>
                </a:solidFill>
              </a:rPr>
              <a:t>Thank you for filing.</a:t>
            </a:r>
          </a:p>
          <a:p>
            <a:r>
              <a:rPr lang="en-US" sz="5600" dirty="0" smtClean="0">
                <a:solidFill>
                  <a:schemeClr val="bg1"/>
                </a:solidFill>
              </a:rPr>
              <a:t>-------------------------------------------------------------------------</a:t>
            </a:r>
          </a:p>
          <a:p>
            <a:r>
              <a:rPr lang="en-US" sz="5600" dirty="0" smtClean="0">
                <a:solidFill>
                  <a:schemeClr val="bg1"/>
                </a:solidFill>
              </a:rPr>
              <a:t>e-Postcard  technical support</a:t>
            </a:r>
          </a:p>
          <a:p>
            <a:r>
              <a:rPr lang="en-US" sz="5600" dirty="0" smtClean="0">
                <a:solidFill>
                  <a:schemeClr val="bg1"/>
                </a:solidFill>
              </a:rPr>
              <a:t>Phone: 866-255-0654 (toll free)</a:t>
            </a:r>
          </a:p>
          <a:p>
            <a:r>
              <a:rPr lang="en-US" sz="5600" dirty="0" err="1" smtClean="0">
                <a:solidFill>
                  <a:schemeClr val="bg1"/>
                </a:solidFill>
              </a:rPr>
              <a:t>email:ePostcard@urban.org</a:t>
            </a:r>
            <a:endParaRPr lang="en-US" sz="5600" dirty="0" smtClean="0">
              <a:solidFill>
                <a:schemeClr val="bg1"/>
              </a:solidFill>
            </a:endParaRPr>
          </a:p>
          <a:p>
            <a:r>
              <a:rPr lang="en-US" sz="5600" dirty="0" smtClean="0">
                <a:solidFill>
                  <a:schemeClr val="bg1"/>
                </a:solidFill>
              </a:rPr>
              <a:t>-------------------------------------------------------------------------</a:t>
            </a:r>
          </a:p>
          <a:p>
            <a:r>
              <a:rPr lang="en-US" sz="5600" dirty="0" smtClean="0">
                <a:solidFill>
                  <a:schemeClr val="bg1"/>
                </a:solidFill>
              </a:rPr>
              <a:t>4-H CLUBS &amp; AFFILIATED 4-H</a:t>
            </a:r>
          </a:p>
          <a:p>
            <a:r>
              <a:rPr lang="en-US" sz="5600" dirty="0" smtClean="0">
                <a:solidFill>
                  <a:schemeClr val="bg1"/>
                </a:solidFill>
              </a:rPr>
              <a:t>ORGANIZATIONS</a:t>
            </a:r>
          </a:p>
          <a:p>
            <a:r>
              <a:rPr lang="en-US" sz="5600" dirty="0" smtClean="0">
                <a:solidFill>
                  <a:schemeClr val="bg1"/>
                </a:solidFill>
              </a:rPr>
              <a:t>228 9th Street</a:t>
            </a:r>
          </a:p>
          <a:p>
            <a:r>
              <a:rPr lang="en-US" sz="5600" dirty="0" smtClean="0">
                <a:solidFill>
                  <a:schemeClr val="bg1"/>
                </a:solidFill>
              </a:rPr>
              <a:t>Evanston, WY 82930</a:t>
            </a:r>
          </a:p>
        </p:txBody>
      </p:sp>
      <p:sp>
        <p:nvSpPr>
          <p:cNvPr id="2" name="Title 1"/>
          <p:cNvSpPr>
            <a:spLocks noGrp="1"/>
          </p:cNvSpPr>
          <p:nvPr>
            <p:ph type="title"/>
          </p:nvPr>
        </p:nvSpPr>
        <p:spPr>
          <a:xfrm>
            <a:off x="381000" y="152400"/>
            <a:ext cx="8763000" cy="533400"/>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ctr"/>
            <a:r>
              <a:rPr lang="en-US" sz="3300" dirty="0" smtClean="0">
                <a:solidFill>
                  <a:schemeClr val="tx1"/>
                </a:solidFill>
                <a:effectLst>
                  <a:outerShdw blurRad="38100" dist="38100" dir="2700000" algn="tl">
                    <a:srgbClr val="000000">
                      <a:alpha val="43137"/>
                    </a:srgbClr>
                  </a:outerShdw>
                </a:effectLst>
                <a:latin typeface="+mj-lt"/>
              </a:rPr>
              <a:t>E-Mail showing acceptance. </a:t>
            </a:r>
            <a:endParaRPr lang="en-US" sz="3300" dirty="0">
              <a:solidFill>
                <a:schemeClr val="tx1"/>
              </a:solidFill>
              <a:effectLst>
                <a:outerShdw blurRad="38100" dist="38100" dir="2700000" algn="tl">
                  <a:srgbClr val="000000">
                    <a:alpha val="43137"/>
                  </a:srgbClr>
                </a:outerShdw>
              </a:effectLst>
              <a:latin typeface="+mj-lt"/>
            </a:endParaRPr>
          </a:p>
        </p:txBody>
      </p:sp>
      <p:sp>
        <p:nvSpPr>
          <p:cNvPr id="4" name="TextBox 3"/>
          <p:cNvSpPr txBox="1"/>
          <p:nvPr/>
        </p:nvSpPr>
        <p:spPr>
          <a:xfrm>
            <a:off x="762000" y="2057400"/>
            <a:ext cx="7848600" cy="1292662"/>
          </a:xfrm>
          <a:prstGeom prst="rect">
            <a:avLst/>
          </a:prstGeom>
          <a:solidFill>
            <a:srgbClr val="FF7575"/>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600" dirty="0" smtClean="0"/>
              <a:t>Please print all such emails and save in your files for this club.  You could put a copy of it with other chartering financial records.</a:t>
            </a: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5" end="15"/>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6" end="16"/>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7" end="17"/>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8" end="18"/>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19" end="19"/>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20" end="20"/>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xEl>
                                              <p:pRg st="21" end="21"/>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
                                            <p:txEl>
                                              <p:pRg st="22" end="22"/>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
                                            <p:txEl>
                                              <p:pRg st="23" end="23"/>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
                                            <p:txEl>
                                              <p:pRg st="24" end="24"/>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
                                            <p:txEl>
                                              <p:pRg st="25" end="25"/>
                                            </p:txEl>
                                          </p:spTgt>
                                        </p:tgtEl>
                                        <p:attrNameLst>
                                          <p:attrName>style.visibility</p:attrName>
                                        </p:attrNameLst>
                                      </p:cBhvr>
                                      <p:to>
                                        <p:strVal val="visible"/>
                                      </p:to>
                                    </p:set>
                                  </p:childTnLst>
                                </p:cTn>
                              </p:par>
                              <p:par>
                                <p:cTn id="59" presetID="1" presetClass="exit" presetSubtype="0" fill="hold" grpId="0" nodeType="withEffect">
                                  <p:stCondLst>
                                    <p:cond delay="0"/>
                                  </p:stCondLst>
                                  <p:childTnLst>
                                    <p:set>
                                      <p:cBhvr>
                                        <p:cTn id="60" dur="1" fill="hold">
                                          <p:stCondLst>
                                            <p:cond delay="0"/>
                                          </p:stCondLst>
                                        </p:cTn>
                                        <p:tgtEl>
                                          <p:spTgt spid="2"/>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6" presetClass="emph" presetSubtype="0" repeatCount="3000" fill="hold" grpId="1" nodeType="clickEffect">
                                  <p:stCondLst>
                                    <p:cond delay="0"/>
                                  </p:stCondLst>
                                  <p:childTnLst>
                                    <p:animEffect transition="out" filter="fade">
                                      <p:cBhvr>
                                        <p:cTn id="68" dur="1000" tmFilter="0, 0; .2, .5; .8, .5; 1, 0"/>
                                        <p:tgtEl>
                                          <p:spTgt spid="4"/>
                                        </p:tgtEl>
                                      </p:cBhvr>
                                    </p:animEffect>
                                    <p:animScale>
                                      <p:cBhvr>
                                        <p:cTn id="69"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2" grpId="0" animBg="1"/>
      <p:bldP spid="4" grpId="0" animBg="1"/>
      <p:bldP spid="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1676400"/>
            <a:ext cx="7620000" cy="2209800"/>
          </a:xfrm>
        </p:spPr>
        <p:txBody>
          <a:bodyPr/>
          <a:lstStyle/>
          <a:p>
            <a:pPr algn="ctr"/>
            <a:r>
              <a:rPr lang="en-US" dirty="0" smtClean="0">
                <a:solidFill>
                  <a:schemeClr val="tx2"/>
                </a:solidFill>
              </a:rPr>
              <a:t>If you have any questions, </a:t>
            </a:r>
            <a:br>
              <a:rPr lang="en-US" dirty="0" smtClean="0">
                <a:solidFill>
                  <a:schemeClr val="tx2"/>
                </a:solidFill>
              </a:rPr>
            </a:br>
            <a:r>
              <a:rPr lang="en-US" dirty="0" smtClean="0">
                <a:solidFill>
                  <a:schemeClr val="tx2"/>
                </a:solidFill>
              </a:rPr>
              <a:t>feel free to contact Johnathan</a:t>
            </a:r>
            <a:br>
              <a:rPr lang="en-US" dirty="0" smtClean="0">
                <a:solidFill>
                  <a:schemeClr val="tx2"/>
                </a:solidFill>
              </a:rPr>
            </a:br>
            <a:r>
              <a:rPr lang="en-US" dirty="0" smtClean="0">
                <a:solidFill>
                  <a:schemeClr val="tx2"/>
                </a:solidFill>
              </a:rPr>
              <a:t> at the State 4-H Office.</a:t>
            </a:r>
            <a:endParaRPr lang="en-US" dirty="0">
              <a:solidFill>
                <a:schemeClr val="tx2"/>
              </a:solidFill>
            </a:endParaRPr>
          </a:p>
        </p:txBody>
      </p:sp>
      <p:sp>
        <p:nvSpPr>
          <p:cNvPr id="4" name="TextBox 3"/>
          <p:cNvSpPr txBox="1"/>
          <p:nvPr/>
        </p:nvSpPr>
        <p:spPr>
          <a:xfrm>
            <a:off x="228600" y="5029200"/>
            <a:ext cx="8915400" cy="769441"/>
          </a:xfrm>
          <a:prstGeom prst="rect">
            <a:avLst/>
          </a:prstGeom>
          <a:noFill/>
        </p:spPr>
        <p:txBody>
          <a:bodyPr wrap="square" rtlCol="0">
            <a:spAutoFit/>
          </a:bodyPr>
          <a:lstStyle/>
          <a:p>
            <a:pPr algn="ctr"/>
            <a:r>
              <a:rPr lang="en-US" sz="2200" i="1" dirty="0" smtClean="0">
                <a:effectLst>
                  <a:outerShdw blurRad="38100" dist="38100" dir="2700000" algn="tl">
                    <a:srgbClr val="000000">
                      <a:alpha val="43137"/>
                    </a:srgbClr>
                  </a:outerShdw>
                </a:effectLst>
              </a:rPr>
              <a:t>**Thanks to Uinta County </a:t>
            </a:r>
            <a:r>
              <a:rPr lang="en-US" sz="2200" i="1" dirty="0" smtClean="0">
                <a:effectLst>
                  <a:outerShdw blurRad="38100" dist="38100" dir="2700000" algn="tl">
                    <a:srgbClr val="000000">
                      <a:alpha val="43137"/>
                    </a:srgbClr>
                  </a:outerShdw>
                </a:effectLst>
              </a:rPr>
              <a:t>s</a:t>
            </a:r>
            <a:r>
              <a:rPr lang="en-US" sz="2200" i="1" dirty="0" smtClean="0">
                <a:effectLst>
                  <a:outerShdw blurRad="38100" dist="38100" dir="2700000" algn="tl">
                    <a:srgbClr val="000000">
                      <a:alpha val="43137"/>
                    </a:srgbClr>
                  </a:outerShdw>
                </a:effectLst>
              </a:rPr>
              <a:t>taff for providing</a:t>
            </a:r>
          </a:p>
          <a:p>
            <a:pPr algn="ctr"/>
            <a:r>
              <a:rPr lang="en-US" sz="2200" i="1" dirty="0" smtClean="0">
                <a:effectLst>
                  <a:outerShdw blurRad="38100" dist="38100" dir="2700000" algn="tl">
                    <a:srgbClr val="000000">
                      <a:alpha val="43137"/>
                    </a:srgbClr>
                  </a:outerShdw>
                </a:effectLst>
              </a:rPr>
              <a:t> screen shots and testing. **</a:t>
            </a:r>
            <a:endParaRPr lang="en-US" sz="2200"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457200" y="347662"/>
            <a:ext cx="8382000" cy="6129338"/>
          </a:xfrm>
          <a:prstGeom prst="rect">
            <a:avLst/>
          </a:prstGeom>
          <a:noFill/>
          <a:ln w="9525">
            <a:noFill/>
            <a:miter lim="800000"/>
            <a:headEnd/>
            <a:tailEnd/>
          </a:ln>
          <a:effectLst/>
        </p:spPr>
      </p:pic>
      <p:sp>
        <p:nvSpPr>
          <p:cNvPr id="7" name="TextBox 6"/>
          <p:cNvSpPr txBox="1"/>
          <p:nvPr/>
        </p:nvSpPr>
        <p:spPr>
          <a:xfrm>
            <a:off x="3581400" y="2438400"/>
            <a:ext cx="3505200" cy="5539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3000" b="1" dirty="0" smtClean="0">
                <a:solidFill>
                  <a:schemeClr val="tx2">
                    <a:lumMod val="90000"/>
                  </a:schemeClr>
                </a:solidFill>
                <a:latin typeface="Antique Olive" pitchFamily="34" charset="0"/>
              </a:rPr>
              <a:t>Click on STEP 1</a:t>
            </a:r>
            <a:endParaRPr lang="en-US" sz="3000" b="1" dirty="0">
              <a:solidFill>
                <a:schemeClr val="tx2">
                  <a:lumMod val="90000"/>
                </a:schemeClr>
              </a:solidFill>
              <a:latin typeface="Antique Olive" pitchFamily="34" charset="0"/>
            </a:endParaRPr>
          </a:p>
        </p:txBody>
      </p:sp>
      <p:sp>
        <p:nvSpPr>
          <p:cNvPr id="14" name="Bent Arrow 13"/>
          <p:cNvSpPr/>
          <p:nvPr/>
        </p:nvSpPr>
        <p:spPr>
          <a:xfrm rot="10800000">
            <a:off x="2514600" y="2971800"/>
            <a:ext cx="2590800" cy="4572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2"/>
          <a:srcRect/>
          <a:stretch>
            <a:fillRect/>
          </a:stretch>
        </p:blipFill>
        <p:spPr bwMode="auto">
          <a:xfrm>
            <a:off x="838200" y="1295400"/>
            <a:ext cx="7108814" cy="5205153"/>
          </a:xfrm>
          <a:prstGeom prst="rect">
            <a:avLst/>
          </a:prstGeom>
          <a:noFill/>
          <a:ln w="9525">
            <a:noFill/>
            <a:miter lim="800000"/>
            <a:headEnd/>
            <a:tailEnd/>
          </a:ln>
        </p:spPr>
      </p:pic>
      <p:sp>
        <p:nvSpPr>
          <p:cNvPr id="3" name="Title 1"/>
          <p:cNvSpPr txBox="1">
            <a:spLocks/>
          </p:cNvSpPr>
          <p:nvPr/>
        </p:nvSpPr>
        <p:spPr>
          <a:xfrm>
            <a:off x="457200" y="274638"/>
            <a:ext cx="8229600" cy="944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 You will need to file each club </a:t>
            </a:r>
            <a:r>
              <a:rPr kumimoji="0" lang="en-US" sz="4400" b="0" i="1" u="sng" strike="noStrike" kern="1200" cap="none" spc="0" normalizeH="0" baseline="0" noProof="0" dirty="0" smtClean="0">
                <a:ln>
                  <a:noFill/>
                </a:ln>
                <a:solidFill>
                  <a:schemeClr val="tx1"/>
                </a:solidFill>
                <a:effectLst/>
                <a:uLnTx/>
                <a:uFillTx/>
                <a:latin typeface="+mj-lt"/>
                <a:ea typeface="+mj-ea"/>
                <a:cs typeface="+mj-cs"/>
              </a:rPr>
              <a:t>separately</a:t>
            </a:r>
            <a:r>
              <a:rPr lang="en-US" sz="4400" dirty="0" smtClean="0">
                <a:latin typeface="+mj-lt"/>
                <a:ea typeface="+mj-ea"/>
                <a:cs typeface="+mj-cs"/>
              </a:rPr>
              <a:t>. </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File</a:t>
            </a:r>
            <a:r>
              <a:rPr kumimoji="0" lang="en-US" sz="4400" b="0" i="0" u="none" strike="noStrike" kern="1200" cap="none" spc="0" normalizeH="0" noProof="0" dirty="0" smtClean="0">
                <a:ln>
                  <a:noFill/>
                </a:ln>
                <a:solidFill>
                  <a:schemeClr val="tx1"/>
                </a:solidFill>
                <a:effectLst/>
                <a:uLnTx/>
                <a:uFillTx/>
                <a:latin typeface="+mj-lt"/>
                <a:ea typeface="+mj-ea"/>
                <a:cs typeface="+mj-cs"/>
              </a:rPr>
              <a:t> as an Exempt Organization not as a Preparer.</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Box 3"/>
          <p:cNvSpPr txBox="1"/>
          <p:nvPr/>
        </p:nvSpPr>
        <p:spPr>
          <a:xfrm>
            <a:off x="3962400" y="4191000"/>
            <a:ext cx="3505200" cy="5539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3000" b="1" dirty="0" smtClean="0">
                <a:solidFill>
                  <a:schemeClr val="tx2">
                    <a:lumMod val="90000"/>
                  </a:schemeClr>
                </a:solidFill>
                <a:latin typeface="Antique Olive" pitchFamily="34" charset="0"/>
              </a:rPr>
              <a:t>Click on “Next”</a:t>
            </a:r>
            <a:endParaRPr lang="en-US" sz="3000" b="1" dirty="0">
              <a:solidFill>
                <a:schemeClr val="tx2">
                  <a:lumMod val="90000"/>
                </a:schemeClr>
              </a:solidFill>
              <a:latin typeface="Antique Olive" pitchFamily="34" charset="0"/>
            </a:endParaRPr>
          </a:p>
        </p:txBody>
      </p:sp>
      <p:sp>
        <p:nvSpPr>
          <p:cNvPr id="5" name="Bent Arrow 4"/>
          <p:cNvSpPr/>
          <p:nvPr/>
        </p:nvSpPr>
        <p:spPr>
          <a:xfrm rot="10800000">
            <a:off x="3200400" y="4724400"/>
            <a:ext cx="2590800" cy="4572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838200" y="1295400"/>
            <a:ext cx="7162800" cy="5237797"/>
          </a:xfrm>
          <a:prstGeom prst="rect">
            <a:avLst/>
          </a:prstGeom>
          <a:noFill/>
          <a:ln w="9525">
            <a:noFill/>
            <a:miter lim="800000"/>
            <a:headEnd/>
            <a:tailEnd/>
          </a:ln>
          <a:effectLst/>
        </p:spPr>
      </p:pic>
      <p:sp>
        <p:nvSpPr>
          <p:cNvPr id="5" name="Title 1"/>
          <p:cNvSpPr txBox="1">
            <a:spLocks/>
          </p:cNvSpPr>
          <p:nvPr/>
        </p:nvSpPr>
        <p:spPr>
          <a:xfrm>
            <a:off x="457200" y="274638"/>
            <a:ext cx="8229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Login in type</a:t>
            </a:r>
            <a:r>
              <a:rPr kumimoji="0" lang="en-US" sz="4400" b="0" i="0" u="none" strike="noStrike" kern="1200" cap="none" spc="0" normalizeH="0" noProof="0" dirty="0" smtClean="0">
                <a:ln>
                  <a:noFill/>
                </a:ln>
                <a:solidFill>
                  <a:schemeClr val="tx1"/>
                </a:solidFill>
                <a:effectLst/>
                <a:uLnTx/>
                <a:uFillTx/>
                <a:latin typeface="+mj-lt"/>
                <a:ea typeface="+mj-ea"/>
                <a:cs typeface="+mj-cs"/>
              </a:rPr>
              <a:t> will be: Exempt Organization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Enter a</a:t>
            </a:r>
            <a:r>
              <a:rPr kumimoji="0" lang="en-US" sz="4400" b="0" i="0" u="none" strike="noStrike" kern="1200" cap="none" spc="0" normalizeH="0" noProof="0" dirty="0" smtClean="0">
                <a:ln>
                  <a:noFill/>
                </a:ln>
                <a:solidFill>
                  <a:schemeClr val="tx1"/>
                </a:solidFill>
                <a:effectLst/>
                <a:uLnTx/>
                <a:uFillTx/>
                <a:latin typeface="+mj-lt"/>
                <a:ea typeface="+mj-ea"/>
                <a:cs typeface="+mj-cs"/>
              </a:rPr>
              <a:t> c</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lub’s EIN number</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Box 3"/>
          <p:cNvSpPr txBox="1"/>
          <p:nvPr/>
        </p:nvSpPr>
        <p:spPr>
          <a:xfrm>
            <a:off x="4343400" y="4038600"/>
            <a:ext cx="3505200" cy="5539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3000" b="1" dirty="0" smtClean="0">
                <a:solidFill>
                  <a:schemeClr val="tx2">
                    <a:lumMod val="90000"/>
                  </a:schemeClr>
                </a:solidFill>
                <a:latin typeface="Antique Olive" pitchFamily="34" charset="0"/>
              </a:rPr>
              <a:t>Click on “Next”</a:t>
            </a:r>
            <a:endParaRPr lang="en-US" sz="3000" b="1" dirty="0">
              <a:solidFill>
                <a:schemeClr val="tx2">
                  <a:lumMod val="90000"/>
                </a:schemeClr>
              </a:solidFill>
              <a:latin typeface="Antique Olive" pitchFamily="34" charset="0"/>
            </a:endParaRPr>
          </a:p>
        </p:txBody>
      </p:sp>
      <p:sp>
        <p:nvSpPr>
          <p:cNvPr id="6" name="Bent Arrow 5"/>
          <p:cNvSpPr/>
          <p:nvPr/>
        </p:nvSpPr>
        <p:spPr>
          <a:xfrm rot="11221677">
            <a:off x="2671252" y="4501038"/>
            <a:ext cx="2590800" cy="2286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5867400" y="2743200"/>
            <a:ext cx="2743200"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b="1" dirty="0" smtClean="0">
                <a:solidFill>
                  <a:schemeClr val="tx2">
                    <a:lumMod val="90000"/>
                  </a:schemeClr>
                </a:solidFill>
                <a:latin typeface="Antique Olive" pitchFamily="34" charset="0"/>
              </a:rPr>
              <a:t>Enter the club’s or group’s EIN</a:t>
            </a:r>
            <a:endParaRPr lang="en-US" sz="2000" b="1" dirty="0">
              <a:solidFill>
                <a:schemeClr val="tx2">
                  <a:lumMod val="90000"/>
                </a:schemeClr>
              </a:solidFill>
              <a:latin typeface="Antique Olive" pitchFamily="34" charset="0"/>
            </a:endParaRPr>
          </a:p>
        </p:txBody>
      </p:sp>
      <p:sp>
        <p:nvSpPr>
          <p:cNvPr id="8" name="Bent Arrow 7"/>
          <p:cNvSpPr/>
          <p:nvPr/>
        </p:nvSpPr>
        <p:spPr>
          <a:xfrm rot="11603073">
            <a:off x="4582518" y="3315086"/>
            <a:ext cx="1683061" cy="28835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30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762000" y="1295400"/>
            <a:ext cx="7606975" cy="5562600"/>
          </a:xfrm>
          <a:prstGeom prst="rect">
            <a:avLst/>
          </a:prstGeom>
          <a:noFill/>
          <a:ln w="9525">
            <a:noFill/>
            <a:miter lim="800000"/>
            <a:headEnd/>
            <a:tailEnd/>
          </a:ln>
          <a:effectLst/>
        </p:spPr>
      </p:pic>
      <p:sp>
        <p:nvSpPr>
          <p:cNvPr id="6" name="Title 1"/>
          <p:cNvSpPr txBox="1">
            <a:spLocks/>
          </p:cNvSpPr>
          <p:nvPr/>
        </p:nvSpPr>
        <p:spPr>
          <a:xfrm>
            <a:off x="304800" y="152400"/>
            <a:ext cx="8229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6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If your club’s EIN number is</a:t>
            </a:r>
            <a:r>
              <a:rPr kumimoji="0" lang="en-US" sz="4400" b="0" i="0" u="none" strike="noStrike" kern="1200" cap="none" spc="0" normalizeH="0" noProof="0" dirty="0" smtClean="0">
                <a:ln>
                  <a:noFill/>
                </a:ln>
                <a:solidFill>
                  <a:schemeClr val="tx1"/>
                </a:solidFill>
                <a:effectLst/>
                <a:uLnTx/>
                <a:uFillTx/>
                <a:latin typeface="+mj-lt"/>
                <a:ea typeface="+mj-ea"/>
                <a:cs typeface="+mj-cs"/>
              </a:rPr>
              <a:t> not linked to the National 4-H Group Exemption Number (GEN), this is the response you will </a:t>
            </a:r>
            <a:r>
              <a:rPr lang="en-US" sz="4400" dirty="0" smtClean="0">
                <a:latin typeface="+mj-lt"/>
                <a:ea typeface="+mj-ea"/>
                <a:cs typeface="+mj-cs"/>
              </a:rPr>
              <a:t>see this</a:t>
            </a:r>
            <a:r>
              <a:rPr kumimoji="0" lang="en-US" sz="4400" b="0" i="0" u="none" strike="noStrike" kern="1200" cap="none" spc="0" normalizeH="0" noProof="0" dirty="0" smtClean="0">
                <a:ln>
                  <a:noFill/>
                </a:ln>
                <a:solidFill>
                  <a:schemeClr val="tx1"/>
                </a:solidFill>
                <a:effectLst/>
                <a:uLnTx/>
                <a:uFillTx/>
                <a:latin typeface="+mj-lt"/>
                <a:ea typeface="+mj-ea"/>
                <a:cs typeface="+mj-cs"/>
              </a:rPr>
              <a:t>:</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p:cNvSpPr txBox="1"/>
          <p:nvPr/>
        </p:nvSpPr>
        <p:spPr>
          <a:xfrm>
            <a:off x="1600200" y="2590800"/>
            <a:ext cx="6248400" cy="1292662"/>
          </a:xfrm>
          <a:prstGeom prst="rect">
            <a:avLst/>
          </a:prstGeom>
          <a:solidFill>
            <a:srgbClr val="FF7575"/>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600" dirty="0" smtClean="0"/>
              <a:t>Please print this page and save in your files for this club.  You could put a copy of it with other chartering financial records.</a:t>
            </a: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1" nodeType="clickEffect">
                                  <p:stCondLst>
                                    <p:cond delay="0"/>
                                  </p:stCondLst>
                                  <p:childTnLst>
                                    <p:animScale>
                                      <p:cBhvr>
                                        <p:cTn id="10"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609600" y="1143000"/>
            <a:ext cx="7543800" cy="5516404"/>
          </a:xfrm>
          <a:prstGeom prst="rect">
            <a:avLst/>
          </a:prstGeom>
          <a:noFill/>
          <a:ln w="9525">
            <a:noFill/>
            <a:miter lim="800000"/>
            <a:headEnd/>
            <a:tailEnd/>
          </a:ln>
          <a:effectLst/>
        </p:spPr>
      </p:pic>
      <p:sp>
        <p:nvSpPr>
          <p:cNvPr id="4" name="TextBox 3"/>
          <p:cNvSpPr txBox="1"/>
          <p:nvPr/>
        </p:nvSpPr>
        <p:spPr>
          <a:xfrm>
            <a:off x="4800600" y="3962400"/>
            <a:ext cx="40386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dirty="0" smtClean="0">
                <a:latin typeface="Calibri" pitchFamily="34" charset="0"/>
              </a:rPr>
              <a:t>Enter the 4-H Educator’s name</a:t>
            </a:r>
            <a:endParaRPr lang="en-US" sz="2400" dirty="0">
              <a:latin typeface="Calibri" pitchFamily="34" charset="0"/>
            </a:endParaRPr>
          </a:p>
        </p:txBody>
      </p:sp>
      <p:cxnSp>
        <p:nvCxnSpPr>
          <p:cNvPr id="7" name="Straight Arrow Connector 6"/>
          <p:cNvCxnSpPr>
            <a:stCxn id="4" idx="1"/>
          </p:cNvCxnSpPr>
          <p:nvPr/>
        </p:nvCxnSpPr>
        <p:spPr>
          <a:xfrm rot="10800000" flipV="1">
            <a:off x="4038600" y="4193233"/>
            <a:ext cx="762000" cy="3025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24400" y="4800600"/>
            <a:ext cx="4114800"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dirty="0" smtClean="0">
                <a:latin typeface="Calibri" pitchFamily="34" charset="0"/>
              </a:rPr>
              <a:t>Enter an e-mail address which you can easily access.</a:t>
            </a:r>
            <a:endParaRPr lang="en-US" sz="2400" dirty="0">
              <a:latin typeface="Calibri" pitchFamily="34" charset="0"/>
            </a:endParaRPr>
          </a:p>
        </p:txBody>
      </p:sp>
      <p:cxnSp>
        <p:nvCxnSpPr>
          <p:cNvPr id="10" name="Straight Arrow Connector 9"/>
          <p:cNvCxnSpPr>
            <a:stCxn id="8" idx="1"/>
          </p:cNvCxnSpPr>
          <p:nvPr/>
        </p:nvCxnSpPr>
        <p:spPr>
          <a:xfrm rot="10800000">
            <a:off x="4114800" y="4876811"/>
            <a:ext cx="609600" cy="3392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381000" y="0"/>
            <a:ext cx="8229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6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If your club’s EIN number is</a:t>
            </a:r>
            <a:r>
              <a:rPr kumimoji="0" lang="en-US" sz="4400" b="0" i="0" u="none" strike="noStrike" kern="1200" cap="none" spc="0" normalizeH="0" noProof="0" dirty="0" smtClean="0">
                <a:ln>
                  <a:noFill/>
                </a:ln>
                <a:solidFill>
                  <a:schemeClr val="tx1"/>
                </a:solidFill>
                <a:effectLst/>
                <a:uLnTx/>
                <a:uFillTx/>
                <a:latin typeface="+mj-lt"/>
                <a:ea typeface="+mj-ea"/>
                <a:cs typeface="+mj-cs"/>
              </a:rPr>
              <a:t> linked to the National 4-H Group Exemption Number (GEN), this is the response you will </a:t>
            </a:r>
            <a:r>
              <a:rPr lang="en-US" sz="4400" dirty="0" smtClean="0">
                <a:latin typeface="+mj-lt"/>
                <a:ea typeface="+mj-ea"/>
                <a:cs typeface="+mj-cs"/>
              </a:rPr>
              <a:t>see requesting more information</a:t>
            </a:r>
            <a:r>
              <a:rPr kumimoji="0" lang="en-US" sz="4400" b="0" i="0" u="none" strike="noStrike" kern="1200" cap="none" spc="0" normalizeH="0" noProof="0" dirty="0" smtClean="0">
                <a:ln>
                  <a:noFill/>
                </a:ln>
                <a:solidFill>
                  <a:schemeClr val="tx1"/>
                </a:solidFill>
                <a:effectLst/>
                <a:uLnTx/>
                <a:uFillTx/>
                <a:latin typeface="+mj-lt"/>
                <a:ea typeface="+mj-ea"/>
                <a:cs typeface="+mj-cs"/>
              </a:rPr>
              <a:t>:</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25" name="TextBox 24"/>
          <p:cNvSpPr txBox="1"/>
          <p:nvPr/>
        </p:nvSpPr>
        <p:spPr>
          <a:xfrm>
            <a:off x="3124200" y="5943600"/>
            <a:ext cx="22098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b="1" dirty="0" smtClean="0">
                <a:solidFill>
                  <a:schemeClr val="tx2">
                    <a:lumMod val="90000"/>
                  </a:schemeClr>
                </a:solidFill>
                <a:latin typeface="Antique Olive" pitchFamily="34" charset="0"/>
              </a:rPr>
              <a:t>Click on “Next”</a:t>
            </a:r>
            <a:endParaRPr lang="en-US" b="1" dirty="0">
              <a:solidFill>
                <a:schemeClr val="tx2">
                  <a:lumMod val="90000"/>
                </a:schemeClr>
              </a:solidFill>
              <a:latin typeface="Antique Olive" pitchFamily="34" charset="0"/>
            </a:endParaRPr>
          </a:p>
        </p:txBody>
      </p:sp>
      <p:sp>
        <p:nvSpPr>
          <p:cNvPr id="27" name="Bent Arrow 26"/>
          <p:cNvSpPr/>
          <p:nvPr/>
        </p:nvSpPr>
        <p:spPr>
          <a:xfrm rot="11033454" flipV="1">
            <a:off x="2524121" y="5543732"/>
            <a:ext cx="1701307" cy="33837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25"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4294967295"/>
          </p:nvPr>
        </p:nvPicPr>
        <p:blipFill>
          <a:blip r:embed="rId2"/>
          <a:srcRect/>
          <a:stretch>
            <a:fillRect/>
          </a:stretch>
        </p:blipFill>
        <p:spPr bwMode="auto">
          <a:xfrm>
            <a:off x="838200" y="1295400"/>
            <a:ext cx="7162800" cy="523875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pic>
      <p:sp>
        <p:nvSpPr>
          <p:cNvPr id="4" name="Title 1"/>
          <p:cNvSpPr txBox="1">
            <a:spLocks/>
          </p:cNvSpPr>
          <p:nvPr/>
        </p:nvSpPr>
        <p:spPr>
          <a:xfrm>
            <a:off x="533400" y="228600"/>
            <a:ext cx="8229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You should see this screen</a:t>
            </a:r>
            <a:r>
              <a:rPr lang="en-US" sz="4400" dirty="0" smtClean="0">
                <a:solidFill>
                  <a:schemeClr val="tx1"/>
                </a:solidFill>
                <a:latin typeface="+mj-lt"/>
                <a:ea typeface="+mj-ea"/>
                <a:cs typeface="+mj-cs"/>
              </a:rPr>
              <a:t>.  I</a:t>
            </a:r>
            <a:r>
              <a:rPr kumimoji="0" lang="en-US" sz="4400" b="0" i="0" u="none" strike="noStrike" kern="1200" cap="none" spc="0" normalizeH="0" noProof="0" dirty="0" smtClean="0">
                <a:ln>
                  <a:noFill/>
                </a:ln>
                <a:solidFill>
                  <a:schemeClr val="tx1"/>
                </a:solidFill>
                <a:effectLst/>
                <a:uLnTx/>
                <a:uFillTx/>
                <a:latin typeface="+mj-lt"/>
                <a:ea typeface="+mj-ea"/>
                <a:cs typeface="+mj-cs"/>
              </a:rPr>
              <a:t>t will ask you to activate your login via e-mail</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1143000" y="3200400"/>
            <a:ext cx="6629400" cy="461665"/>
          </a:xfrm>
          <a:prstGeom prst="rect">
            <a:avLst/>
          </a:prstGeom>
          <a:solidFill>
            <a:srgbClr val="FF7575"/>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dirty="0" smtClean="0"/>
              <a:t>Go check the email address you provided earlier.</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mph" presetSubtype="0" repeatCount="3000" fill="hold" grpId="1" nodeType="clickEffect">
                                  <p:stCondLst>
                                    <p:cond delay="0"/>
                                  </p:stCondLst>
                                  <p:childTnLst>
                                    <p:animEffect transition="out" filter="fade">
                                      <p:cBhvr>
                                        <p:cTn id="10" dur="500" tmFilter="0, 0; .2, .5; .8, .5; 1, 0"/>
                                        <p:tgtEl>
                                          <p:spTgt spid="5"/>
                                        </p:tgtEl>
                                      </p:cBhvr>
                                    </p:animEffect>
                                    <p:animScale>
                                      <p:cBhvr>
                                        <p:cTn id="11"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524000"/>
            <a:ext cx="7924800" cy="5047536"/>
          </a:xfrm>
          <a:prstGeom prst="rect">
            <a:avLst/>
          </a:prstGeom>
          <a:solidFill>
            <a:schemeClr val="tx1"/>
          </a:solidFill>
        </p:spPr>
        <p:txBody>
          <a:bodyPr wrap="square" rtlCol="0">
            <a:spAutoFit/>
          </a:bodyPr>
          <a:lstStyle/>
          <a:p>
            <a:r>
              <a:rPr lang="en-US" sz="1600" dirty="0" smtClean="0">
                <a:solidFill>
                  <a:schemeClr val="bg1"/>
                </a:solidFill>
              </a:rPr>
              <a:t>The following is your e-Postcard login ID:</a:t>
            </a:r>
          </a:p>
          <a:p>
            <a:r>
              <a:rPr lang="en-US" sz="1600" dirty="0" smtClean="0">
                <a:solidFill>
                  <a:schemeClr val="bg1"/>
                </a:solidFill>
              </a:rPr>
              <a:t> </a:t>
            </a:r>
          </a:p>
          <a:p>
            <a:r>
              <a:rPr lang="en-US" sz="1600" dirty="0" smtClean="0">
                <a:solidFill>
                  <a:schemeClr val="bg1"/>
                </a:solidFill>
              </a:rPr>
              <a:t>Login ID: 26006612101</a:t>
            </a:r>
          </a:p>
          <a:p>
            <a:r>
              <a:rPr lang="en-US" sz="1600" dirty="0" smtClean="0">
                <a:solidFill>
                  <a:schemeClr val="bg1"/>
                </a:solidFill>
              </a:rPr>
              <a:t>Name: Kendra Myers</a:t>
            </a:r>
          </a:p>
          <a:p>
            <a:r>
              <a:rPr lang="en-US" sz="1600" dirty="0" smtClean="0">
                <a:solidFill>
                  <a:schemeClr val="bg1"/>
                </a:solidFill>
              </a:rPr>
              <a:t>Organization: 4-H CLUBS &amp; AFFILIATED 4-H ORGANIZATIONS Login Type: Exempt Org</a:t>
            </a:r>
          </a:p>
          <a:p>
            <a:r>
              <a:rPr lang="en-US" sz="1600" dirty="0" smtClean="0">
                <a:solidFill>
                  <a:schemeClr val="bg1"/>
                </a:solidFill>
              </a:rPr>
              <a:t> </a:t>
            </a:r>
          </a:p>
          <a:p>
            <a:r>
              <a:rPr lang="en-US" sz="1600" dirty="0" smtClean="0">
                <a:solidFill>
                  <a:schemeClr val="bg1"/>
                </a:solidFill>
              </a:rPr>
              <a:t>Click the link below to activate your login ID. (Note if your email program does not display the web page as a link, copy the whole link and paste it into your browser.)</a:t>
            </a:r>
          </a:p>
          <a:p>
            <a:r>
              <a:rPr lang="en-US" sz="1600" dirty="0" smtClean="0">
                <a:solidFill>
                  <a:schemeClr val="bg1"/>
                </a:solidFill>
              </a:rPr>
              <a:t> </a:t>
            </a:r>
          </a:p>
          <a:p>
            <a:r>
              <a:rPr lang="en-US" sz="1600" dirty="0" smtClean="0">
                <a:solidFill>
                  <a:schemeClr val="bg1"/>
                </a:solidFill>
              </a:rPr>
              <a:t>IMPORTANT: You should close any open browser windows before you click this link.</a:t>
            </a:r>
          </a:p>
          <a:p>
            <a:r>
              <a:rPr lang="en-US" sz="1600" dirty="0" smtClean="0">
                <a:solidFill>
                  <a:schemeClr val="bg1"/>
                </a:solidFill>
              </a:rPr>
              <a:t> </a:t>
            </a:r>
          </a:p>
          <a:p>
            <a:r>
              <a:rPr lang="en-US" sz="1600" u="sng" dirty="0" smtClean="0">
                <a:solidFill>
                  <a:schemeClr val="bg1"/>
                </a:solidFill>
                <a:hlinkClick r:id="rId2"/>
              </a:rPr>
              <a:t>https://epostcard.form990.org/frmAdminLoginActivate.asp?A=X317894v838797qBv</a:t>
            </a:r>
            <a:endParaRPr lang="en-US" sz="1600" dirty="0" smtClean="0">
              <a:solidFill>
                <a:schemeClr val="bg1"/>
              </a:solidFill>
            </a:endParaRPr>
          </a:p>
          <a:p>
            <a:r>
              <a:rPr lang="en-US" sz="1600" dirty="0" smtClean="0">
                <a:solidFill>
                  <a:schemeClr val="bg1"/>
                </a:solidFill>
              </a:rPr>
              <a:t> </a:t>
            </a:r>
          </a:p>
          <a:p>
            <a:r>
              <a:rPr lang="en-US" sz="1600" dirty="0" smtClean="0">
                <a:solidFill>
                  <a:schemeClr val="bg1"/>
                </a:solidFill>
              </a:rPr>
              <a:t>Contact technical support if you have any questions</a:t>
            </a:r>
          </a:p>
          <a:p>
            <a:r>
              <a:rPr lang="en-US" sz="1600" dirty="0" smtClean="0">
                <a:solidFill>
                  <a:schemeClr val="bg1"/>
                </a:solidFill>
              </a:rPr>
              <a:t> </a:t>
            </a:r>
          </a:p>
          <a:p>
            <a:r>
              <a:rPr lang="en-US" sz="1600" dirty="0" smtClean="0">
                <a:solidFill>
                  <a:schemeClr val="bg1"/>
                </a:solidFill>
              </a:rPr>
              <a:t>e-Postcard Technical Support Team</a:t>
            </a:r>
          </a:p>
          <a:p>
            <a:r>
              <a:rPr lang="en-US" sz="1600" dirty="0" smtClean="0">
                <a:solidFill>
                  <a:schemeClr val="bg1"/>
                </a:solidFill>
              </a:rPr>
              <a:t>email: </a:t>
            </a:r>
            <a:r>
              <a:rPr lang="en-US" sz="1600" u="sng" dirty="0" smtClean="0">
                <a:solidFill>
                  <a:schemeClr val="bg1"/>
                </a:solidFill>
                <a:hlinkClick r:id="rId3"/>
              </a:rPr>
              <a:t>epostcard@urban.org</a:t>
            </a:r>
            <a:endParaRPr lang="en-US" sz="1600" dirty="0" smtClean="0">
              <a:solidFill>
                <a:schemeClr val="bg1"/>
              </a:solidFill>
            </a:endParaRPr>
          </a:p>
          <a:p>
            <a:r>
              <a:rPr lang="en-US" sz="1600" dirty="0" smtClean="0"/>
              <a:t>Phone (toll free): 866-255-0654</a:t>
            </a:r>
          </a:p>
          <a:p>
            <a:endParaRPr lang="en-US" dirty="0"/>
          </a:p>
        </p:txBody>
      </p:sp>
      <p:sp>
        <p:nvSpPr>
          <p:cNvPr id="3" name="Title 1"/>
          <p:cNvSpPr txBox="1">
            <a:spLocks/>
          </p:cNvSpPr>
          <p:nvPr/>
        </p:nvSpPr>
        <p:spPr>
          <a:xfrm>
            <a:off x="457200" y="274638"/>
            <a:ext cx="8229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Example  email indicating</a:t>
            </a:r>
            <a:r>
              <a:rPr kumimoji="0" lang="en-US" sz="4400" b="0" i="0" u="none" strike="noStrike" kern="1200" cap="none" spc="0" normalizeH="0" noProof="0" dirty="0" smtClean="0">
                <a:ln>
                  <a:noFill/>
                </a:ln>
                <a:solidFill>
                  <a:schemeClr val="tx1"/>
                </a:solidFill>
                <a:effectLst/>
                <a:uLnTx/>
                <a:uFillTx/>
                <a:latin typeface="+mj-lt"/>
                <a:ea typeface="+mj-ea"/>
                <a:cs typeface="+mj-cs"/>
              </a:rPr>
              <a:t> that club’s Login ID and directing you to activate it.</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5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1527</TotalTime>
  <Words>623</Words>
  <Application>Microsoft Office PowerPoint</Application>
  <PresentationFormat>On-screen Show (4:3)</PresentationFormat>
  <Paragraphs>101</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Paper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E-Mail showing acceptance. </vt:lpstr>
      <vt:lpstr>If you have any questions,  feel free to contact Johnathan  at the State 4-H Office.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Suzy Holmes</dc:creator>
  <cp:lastModifiedBy>jdespain</cp:lastModifiedBy>
  <cp:revision>53</cp:revision>
  <dcterms:created xsi:type="dcterms:W3CDTF">2009-12-10T17:21:17Z</dcterms:created>
  <dcterms:modified xsi:type="dcterms:W3CDTF">2009-12-11T23:09:43Z</dcterms:modified>
</cp:coreProperties>
</file>