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258" r:id="rId4"/>
    <p:sldId id="330" r:id="rId5"/>
    <p:sldId id="260" r:id="rId6"/>
    <p:sldId id="261" r:id="rId7"/>
    <p:sldId id="262" r:id="rId8"/>
    <p:sldId id="263" r:id="rId9"/>
    <p:sldId id="264" r:id="rId10"/>
    <p:sldId id="295" r:id="rId11"/>
    <p:sldId id="265" r:id="rId12"/>
    <p:sldId id="332" r:id="rId13"/>
    <p:sldId id="269" r:id="rId14"/>
    <p:sldId id="270" r:id="rId15"/>
    <p:sldId id="268" r:id="rId16"/>
    <p:sldId id="267" r:id="rId17"/>
    <p:sldId id="271" r:id="rId18"/>
    <p:sldId id="272" r:id="rId19"/>
    <p:sldId id="273" r:id="rId20"/>
    <p:sldId id="274" r:id="rId21"/>
    <p:sldId id="275" r:id="rId22"/>
    <p:sldId id="276" r:id="rId23"/>
    <p:sldId id="329" r:id="rId24"/>
    <p:sldId id="277" r:id="rId25"/>
    <p:sldId id="278" r:id="rId26"/>
    <p:sldId id="296" r:id="rId27"/>
    <p:sldId id="279" r:id="rId28"/>
    <p:sldId id="294" r:id="rId29"/>
    <p:sldId id="280" r:id="rId30"/>
    <p:sldId id="285" r:id="rId31"/>
    <p:sldId id="281" r:id="rId32"/>
    <p:sldId id="297" r:id="rId33"/>
    <p:sldId id="302" r:id="rId34"/>
    <p:sldId id="321" r:id="rId35"/>
    <p:sldId id="304" r:id="rId36"/>
    <p:sldId id="307" r:id="rId37"/>
    <p:sldId id="310" r:id="rId38"/>
    <p:sldId id="316" r:id="rId39"/>
    <p:sldId id="319" r:id="rId40"/>
    <p:sldId id="323" r:id="rId41"/>
    <p:sldId id="325" r:id="rId42"/>
    <p:sldId id="298" r:id="rId43"/>
    <p:sldId id="290" r:id="rId44"/>
    <p:sldId id="259" r:id="rId45"/>
    <p:sldId id="299" r:id="rId46"/>
    <p:sldId id="300" r:id="rId47"/>
    <p:sldId id="291" r:id="rId48"/>
    <p:sldId id="292" r:id="rId49"/>
    <p:sldId id="331"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3" autoAdjust="0"/>
    <p:restoredTop sz="69095" autoAdjust="0"/>
  </p:normalViewPr>
  <p:slideViewPr>
    <p:cSldViewPr snapToGrid="0" snapToObjects="1" showGuides="1">
      <p:cViewPr varScale="1">
        <p:scale>
          <a:sx n="78" d="100"/>
          <a:sy n="78" d="100"/>
        </p:scale>
        <p:origin x="2712" y="6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F06CE-6C4A-43A5-AC9B-C3452CD8E8FE}" type="datetimeFigureOut">
              <a:rPr lang="en-US" smtClean="0"/>
              <a:t>5/7/2019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391E9-225B-496F-B782-ACB60519B99A}" type="slidenum">
              <a:rPr lang="en-US" smtClean="0"/>
              <a:t>‹#›</a:t>
            </a:fld>
            <a:endParaRPr lang="en-US"/>
          </a:p>
        </p:txBody>
      </p:sp>
    </p:spTree>
    <p:extLst>
      <p:ext uri="{BB962C8B-B14F-4D97-AF65-F5344CB8AC3E}">
        <p14:creationId xmlns:p14="http://schemas.microsoft.com/office/powerpoint/2010/main" val="218166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youtube.com/watch?v=nLh5vbBLpxI"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very much for joining us today.</a:t>
            </a:r>
            <a:r>
              <a:rPr lang="en-US" baseline="0" dirty="0" smtClean="0"/>
              <a:t>  The Wyoming 4-H program serves over 7000 youth in 23 counties and one reservation.  We do have staff in every county, but the only way we can be successful is through dedicated volunteers who work with our youth, helping them to grow and develop in the 4-H program.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a:t>
            </a:fld>
            <a:endParaRPr lang="en-US"/>
          </a:p>
        </p:txBody>
      </p:sp>
    </p:spTree>
    <p:extLst>
      <p:ext uri="{BB962C8B-B14F-4D97-AF65-F5344CB8AC3E}">
        <p14:creationId xmlns:p14="http://schemas.microsoft.com/office/powerpoint/2010/main" val="407506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In addition to the mission, vision</a:t>
            </a:r>
            <a:r>
              <a:rPr lang="en-US" baseline="0" dirty="0" smtClean="0"/>
              <a:t>, and values, the policy documents outline what the youth experience is related to the 4-H program.  No matter what projects youth are enrolled in or how they choose to participate in the 4-H program as a volunteer you help us to make sure that youth in the 4-H program are able to </a:t>
            </a:r>
            <a:r>
              <a:rPr lang="en-US" dirty="0" smtClean="0"/>
              <a:t>set goals, keep records, and reflect on their learning in a project area.  You serve as a caring adult who provides the support needed to develop like skills through project work.  You</a:t>
            </a:r>
            <a:r>
              <a:rPr lang="en-US" baseline="0" dirty="0" smtClean="0"/>
              <a:t> can help us in providing and planning o</a:t>
            </a:r>
            <a:r>
              <a:rPr lang="en-US" dirty="0" smtClean="0"/>
              <a:t>pportunities for hands-on learning experiences.</a:t>
            </a:r>
          </a:p>
          <a:p>
            <a:pPr lvl="0"/>
            <a:r>
              <a:rPr lang="en-US" dirty="0" smtClean="0"/>
              <a:t>The fair</a:t>
            </a:r>
            <a:r>
              <a:rPr lang="en-US" baseline="0" dirty="0" smtClean="0"/>
              <a:t> and other similar experience give you a </a:t>
            </a:r>
            <a:r>
              <a:rPr lang="en-US" dirty="0" smtClean="0"/>
              <a:t>place to publicly display their learning in one or more project areas.  And</a:t>
            </a:r>
            <a:r>
              <a:rPr lang="en-US" baseline="0" dirty="0" smtClean="0"/>
              <a:t> we hope that you understand, and help youth and their families to understand that 4-H is a very broad organization.  This gives youth the o</a:t>
            </a:r>
            <a:r>
              <a:rPr lang="en-US" dirty="0" smtClean="0"/>
              <a:t>pportunity to use the skills learned in their club and project work at a county, regional, state, national, and international level.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11</a:t>
            </a:fld>
            <a:endParaRPr lang="en-US"/>
          </a:p>
        </p:txBody>
      </p:sp>
    </p:spTree>
    <p:extLst>
      <p:ext uri="{BB962C8B-B14F-4D97-AF65-F5344CB8AC3E}">
        <p14:creationId xmlns:p14="http://schemas.microsoft.com/office/powerpoint/2010/main" val="386972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4-H is based on a positive youth development (PYD) approach that recognizes all youth have interests, abilities, and strengths that can be enhanced by participation in 4-H programs. Research shows that participation in high quality 4-H programs increases thriving in youth, and thriving youth achieve important develop-mental outcomes, such as academic motivation and achievement. The thrive trajectory starts with the youth spark (or interest) that gets them excited to learn. We (adults) then set the stage to make sure the learning environment is positive and engaging through encouragement and a “push” when needed.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12</a:t>
            </a:fld>
            <a:endParaRPr lang="en-US"/>
          </a:p>
        </p:txBody>
      </p:sp>
    </p:spTree>
    <p:extLst>
      <p:ext uri="{BB962C8B-B14F-4D97-AF65-F5344CB8AC3E}">
        <p14:creationId xmlns:p14="http://schemas.microsoft.com/office/powerpoint/2010/main" val="677946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Most</a:t>
            </a:r>
            <a:r>
              <a:rPr lang="en-US" baseline="0" dirty="0" smtClean="0"/>
              <a:t> of you are familiar with 4-H projects.  Youth usually join 4-H because of an interest they have in a particular subject area like beef, visual arts, or archery.  The skills they learn through project work are called project or activity skills.  Learning these type of skills are the hook or reason that youth get involved in 4-H.  Examples of this in woodworking might be </a:t>
            </a:r>
            <a:r>
              <a:rPr lang="en-US" altLang="en-US" dirty="0" smtClean="0"/>
              <a:t>measuring, sawing a straight line, sanding, or applying finish.  Similarly</a:t>
            </a:r>
            <a:r>
              <a:rPr lang="en-US" altLang="en-US" baseline="0" dirty="0" smtClean="0"/>
              <a:t> in clothing </a:t>
            </a:r>
            <a:r>
              <a:rPr lang="en-US" altLang="en-US" dirty="0" smtClean="0"/>
              <a:t>Cutting a pattern, laying out material, or threading a machine.</a:t>
            </a:r>
            <a:endParaRPr lang="en-US" alt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13</a:t>
            </a:fld>
            <a:endParaRPr lang="en-US"/>
          </a:p>
        </p:txBody>
      </p:sp>
    </p:spTree>
    <p:extLst>
      <p:ext uri="{BB962C8B-B14F-4D97-AF65-F5344CB8AC3E}">
        <p14:creationId xmlns:p14="http://schemas.microsoft.com/office/powerpoint/2010/main" val="129456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project skills are the </a:t>
            </a:r>
            <a:r>
              <a:rPr lang="en-US" baseline="0" dirty="0" smtClean="0"/>
              <a:t>spark </a:t>
            </a:r>
            <a:r>
              <a:rPr lang="en-US" baseline="0" dirty="0" smtClean="0"/>
              <a:t>and learning tool for 4-H members our ultimate goal is the development of life long skills.  Skills that members can use well beyond their years in the 4-H program.  Iowa State created this helpful model that breaks some of these skills into four categories, head, heart hands and health.  These are not the only life skills that exist, but it is a good starting point.  As you work to plan 4-H activities keep in mind that life skill development should be an integral part of your program delivery.  </a:t>
            </a:r>
          </a:p>
          <a:p>
            <a:endParaRPr lang="en-US" baseline="0" dirty="0" smtClean="0"/>
          </a:p>
          <a:p>
            <a:r>
              <a:rPr lang="en-US" baseline="0" dirty="0" smtClean="0"/>
              <a:t>In your folder you will find a handout that includes more about life skills and a large copy of this model to help you keep life skill development in mind.</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14</a:t>
            </a:fld>
            <a:endParaRPr lang="en-US"/>
          </a:p>
        </p:txBody>
      </p:sp>
    </p:spTree>
    <p:extLst>
      <p:ext uri="{BB962C8B-B14F-4D97-AF65-F5344CB8AC3E}">
        <p14:creationId xmlns:p14="http://schemas.microsoft.com/office/powerpoint/2010/main" val="2712552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4-H experience</a:t>
            </a:r>
            <a:r>
              <a:rPr lang="en-US" baseline="0" dirty="0" smtClean="0"/>
              <a:t> is about learning.  As a 4-H volunteer you can enhance the learning experience by using the experiential learning model.  In 4-H we are very good at providing youth with the 1</a:t>
            </a:r>
            <a:r>
              <a:rPr lang="en-US" baseline="30000" dirty="0" smtClean="0"/>
              <a:t>st</a:t>
            </a:r>
            <a:r>
              <a:rPr lang="en-US" baseline="0" dirty="0" smtClean="0"/>
              <a:t> level of the model, the experience, in fact we are so good our motto is learning by doing. However, often we stop there are forget to help member related their learning experiences to real life situations.  As members learn in your projects and activities think of ways to provide opportunities for them to work through the model by sharing, processing, generalizing, and then applying.  </a:t>
            </a:r>
          </a:p>
          <a:p>
            <a:endParaRPr lang="en-US" baseline="0" dirty="0" smtClean="0"/>
          </a:p>
          <a:p>
            <a:r>
              <a:rPr lang="en-US" baseline="0" dirty="0" smtClean="0"/>
              <a:t>This can often be a confusing process.  The handout you have been provided has some targeted questions you can ask members to help move them through the learning model steps.  Some of the questions are more complicated and some are simple.  Use this as a reference of how to help 4-H members expand their learning in 4-H.</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15</a:t>
            </a:fld>
            <a:endParaRPr lang="en-US"/>
          </a:p>
        </p:txBody>
      </p:sp>
    </p:spTree>
    <p:extLst>
      <p:ext uri="{BB962C8B-B14F-4D97-AF65-F5344CB8AC3E}">
        <p14:creationId xmlns:p14="http://schemas.microsoft.com/office/powerpoint/2010/main" val="4096674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4-H volunteer you are responsible for helping to set the stage for member to have a positive 4-H learning experience.  Research shows that there are four essential elements that are needed in a youth organization to promote positive youth development.  In the 4-H program we call these the four essential elements. </a:t>
            </a:r>
          </a:p>
          <a:p>
            <a:endParaRPr lang="en-US" baseline="0" dirty="0" smtClean="0"/>
          </a:p>
          <a:p>
            <a:pPr lvl="0"/>
            <a:r>
              <a:rPr lang="en-US" sz="1200" kern="1200" dirty="0" smtClean="0">
                <a:solidFill>
                  <a:schemeClr val="tx1"/>
                </a:solidFill>
                <a:effectLst/>
                <a:latin typeface="+mn-lt"/>
                <a:ea typeface="+mn-ea"/>
                <a:cs typeface="+mn-cs"/>
              </a:rPr>
              <a:t>Belonging, this element is fostered by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By providing an inclusive environment that includes social interaction between youth with diverse backgrounds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By contributing to team efforts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By developing positive relationships with a caring adults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Independence happens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By supporting self-directed decision making process that relates to real-life experiences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By fostering leadership opportunities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Generosity occurs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Through involvement in civic</a:t>
            </a:r>
            <a:r>
              <a:rPr lang="en-US" sz="1200" kern="1200" baseline="0" dirty="0" smtClean="0">
                <a:solidFill>
                  <a:schemeClr val="tx1"/>
                </a:solidFill>
                <a:effectLst/>
                <a:latin typeface="+mn-lt"/>
                <a:ea typeface="+mn-ea"/>
                <a:cs typeface="+mn-cs"/>
              </a:rPr>
              <a:t> engagement </a:t>
            </a:r>
            <a:r>
              <a:rPr lang="en-US" sz="1200" kern="1200" dirty="0" smtClean="0">
                <a:solidFill>
                  <a:schemeClr val="tx1"/>
                </a:solidFill>
                <a:effectLst/>
                <a:latin typeface="+mn-lt"/>
                <a:ea typeface="+mn-ea"/>
                <a:cs typeface="+mn-cs"/>
              </a:rPr>
              <a:t>activities	</a:t>
            </a:r>
          </a:p>
          <a:p>
            <a:pPr lvl="0"/>
            <a:r>
              <a:rPr lang="en-US" sz="1200" kern="1200" dirty="0" smtClean="0">
                <a:solidFill>
                  <a:schemeClr val="tx1"/>
                </a:solidFill>
                <a:effectLst/>
                <a:latin typeface="+mn-lt"/>
                <a:ea typeface="+mn-ea"/>
                <a:cs typeface="+mn-cs"/>
              </a:rPr>
              <a:t>             Through opportunities to share experiences with younger youth members</a:t>
            </a:r>
          </a:p>
          <a:p>
            <a:pPr lvl="0"/>
            <a:r>
              <a:rPr lang="en-US" sz="1200" kern="1200" dirty="0" smtClean="0">
                <a:solidFill>
                  <a:schemeClr val="tx1"/>
                </a:solidFill>
                <a:effectLst/>
                <a:latin typeface="+mn-lt"/>
                <a:ea typeface="+mn-ea"/>
                <a:cs typeface="+mn-cs"/>
              </a:rPr>
              <a:t> and Mastery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Through development of specific knowledge and skills with help and guidance from project leaders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Through opportunities to learn how to run effective meetings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Through understanding of finances gained through access to funds raised by the club</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you work as a 4-H volunteer consider these essential elements in your planning and learning experiences.  In your folder you will find a handout describing each element and how to incorporate it into 4-H experiences.  </a:t>
            </a:r>
            <a:endParaRPr lang="en-US" sz="1100" kern="1200" dirty="0" smtClean="0">
              <a:solidFill>
                <a:schemeClr val="tx1"/>
              </a:solidFill>
              <a:effectLst/>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16</a:t>
            </a:fld>
            <a:endParaRPr lang="en-US"/>
          </a:p>
        </p:txBody>
      </p:sp>
    </p:spTree>
    <p:extLst>
      <p:ext uri="{BB962C8B-B14F-4D97-AF65-F5344CB8AC3E}">
        <p14:creationId xmlns:p14="http://schemas.microsoft.com/office/powerpoint/2010/main" val="62939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WOW!  Essential</a:t>
            </a:r>
            <a:r>
              <a:rPr lang="en-US" baseline="0" dirty="0" smtClean="0"/>
              <a:t> Elements, Experiential Learning, Project Skills, and Life Skills is a lot to think about as you plan activities for 4-H.  Don’t worry the good news is we have you covered.  Each 4-H project that is offered in Wyoming has curriculum or learning books that address all of this.  The curriculum is based on the most recent research, at least as best it can.  If you look at the leathercraft curriculum it is from the 1970, but it is still relevant.  In addition most of the curriculum has hands on experiences, has ways to incorporate the experiential learning model into learning, gives examples for youth to practice generosity and mastery, and looks specifically at life skill development.</a:t>
            </a:r>
          </a:p>
          <a:p>
            <a:endParaRPr lang="en-US" baseline="0" dirty="0" smtClean="0"/>
          </a:p>
          <a:p>
            <a:r>
              <a:rPr lang="en-US" baseline="0" dirty="0" smtClean="0"/>
              <a:t>In your folder you will find a complete list of projects offered in Wyoming and the name of the specific curriculum offered for that project.  The county extension office should have  complete set of the curriculum listed and most curriculum can be purchased for $5 or less.  This curriculum list is also a great way for us to serve youth in projects that do not have leaders.  Most of the books are a great way for youth to complete their own self guided project study if a caring certified volunteer is not available.</a:t>
            </a:r>
          </a:p>
        </p:txBody>
      </p:sp>
      <p:sp>
        <p:nvSpPr>
          <p:cNvPr id="4" name="Slide Number Placeholder 3"/>
          <p:cNvSpPr>
            <a:spLocks noGrp="1"/>
          </p:cNvSpPr>
          <p:nvPr>
            <p:ph type="sldNum" sz="quarter" idx="10"/>
          </p:nvPr>
        </p:nvSpPr>
        <p:spPr/>
        <p:txBody>
          <a:bodyPr/>
          <a:lstStyle/>
          <a:p>
            <a:fld id="{790391E9-225B-496F-B782-ACB60519B99A}" type="slidenum">
              <a:rPr lang="en-US" smtClean="0"/>
              <a:t>17</a:t>
            </a:fld>
            <a:endParaRPr lang="en-US"/>
          </a:p>
        </p:txBody>
      </p:sp>
    </p:spTree>
    <p:extLst>
      <p:ext uri="{BB962C8B-B14F-4D97-AF65-F5344CB8AC3E}">
        <p14:creationId xmlns:p14="http://schemas.microsoft.com/office/powerpoint/2010/main" val="153918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a:t>
            </a:r>
            <a:r>
              <a:rPr lang="en-US" baseline="0" dirty="0" smtClean="0"/>
              <a:t> of the best parts of the 4-H program is that it allows youth ages 5-18 to participate in a program together.  It truly helps to make 4-H a family event.  One of the most challenging parts of the 4-H program is that we have youth ages 5-18 participating in a program together.  When working with 4-H youth it is important to remember that.  The next series of slides will look at the ages and stages of youth development and growth. </a:t>
            </a:r>
            <a:r>
              <a:rPr lang="en-US" altLang="en-US" dirty="0" smtClean="0">
                <a:latin typeface="Arial" panose="020B0604020202020204" pitchFamily="34" charset="0"/>
              </a:rPr>
              <a:t>Not all youth of the same age grow and develop at the same rate or speed, just like a plant.  However, the sequence of development is the same for all youth - you can’t run before you walk, no matter how old you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Arial" panose="020B0604020202020204" pitchFamily="34" charset="0"/>
            </a:endParaRPr>
          </a:p>
          <a:p>
            <a:pPr eaLnBrk="1" hangingPunct="1"/>
            <a:r>
              <a:rPr lang="en-US" altLang="en-US" dirty="0" smtClean="0">
                <a:latin typeface="Arial" panose="020B0604020202020204" pitchFamily="34" charset="0"/>
              </a:rPr>
              <a:t>Age ranges help us focus on the unique physical, cognitive, social and emotional development of youth within a similar age grouping.  The ranges help us plan and provide experiences that are appropriate for different ages.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How does it work?  We communicate with seven-year olds in a different way than 13 year-olds.  Sixteen year olds have different social needs than 10 year olds.  Five year olds don’t have the physical, cognitive and social/emotional ability to compete in a livestock contest but 14 year-olds probably do.  Knowing these developmental differences will help you be better prepared to work with youth.</a:t>
            </a:r>
          </a:p>
          <a:p>
            <a:pPr eaLnBrk="1" hangingPunct="1"/>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790391E9-225B-496F-B782-ACB60519B99A}" type="slidenum">
              <a:rPr lang="en-US" smtClean="0"/>
              <a:t>18</a:t>
            </a:fld>
            <a:endParaRPr lang="en-US"/>
          </a:p>
        </p:txBody>
      </p:sp>
    </p:spTree>
    <p:extLst>
      <p:ext uri="{BB962C8B-B14F-4D97-AF65-F5344CB8AC3E}">
        <p14:creationId xmlns:p14="http://schemas.microsoft.com/office/powerpoint/2010/main" val="3015006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altLang="en-US" b="1" dirty="0" smtClean="0">
                <a:latin typeface="Arial" panose="020B0604020202020204" pitchFamily="34" charset="0"/>
              </a:rPr>
              <a:t>Remember we are talking in general terms.  </a:t>
            </a:r>
            <a:r>
              <a:rPr lang="en-US" altLang="en-US" dirty="0" smtClean="0">
                <a:latin typeface="Arial" panose="020B0604020202020204" pitchFamily="34" charset="0"/>
              </a:rPr>
              <a:t>At this age children are concrete thinkers, which means they are literal thinkers. </a:t>
            </a:r>
          </a:p>
          <a:p>
            <a:pPr marL="228600" indent="-228600" eaLnBrk="1" hangingPunct="1"/>
            <a:endParaRPr lang="en-US" altLang="en-US" dirty="0" smtClean="0">
              <a:latin typeface="Arial" panose="020B0604020202020204" pitchFamily="34" charset="0"/>
            </a:endParaRPr>
          </a:p>
          <a:p>
            <a:pPr marL="228600" indent="-228600" eaLnBrk="1" hangingPunct="1"/>
            <a:r>
              <a:rPr lang="en-US" altLang="en-US" b="1" i="1" dirty="0" smtClean="0">
                <a:latin typeface="Arial" panose="020B0604020202020204" pitchFamily="34" charset="0"/>
                <a:sym typeface="Wingdings" panose="05000000000000000000" pitchFamily="2" charset="2"/>
              </a:rPr>
              <a:t></a:t>
            </a:r>
            <a:r>
              <a:rPr lang="en-US" altLang="en-US" dirty="0" smtClean="0">
                <a:latin typeface="Arial" panose="020B0604020202020204" pitchFamily="34" charset="0"/>
              </a:rPr>
              <a:t> </a:t>
            </a:r>
            <a:r>
              <a:rPr lang="en-US" altLang="en-US" b="1" dirty="0" smtClean="0">
                <a:latin typeface="Arial" panose="020B0604020202020204" pitchFamily="34" charset="0"/>
              </a:rPr>
              <a:t>Give instructions that are simple and clear</a:t>
            </a:r>
            <a:r>
              <a:rPr lang="en-US" altLang="en-US" dirty="0" smtClean="0">
                <a:latin typeface="Arial" panose="020B0604020202020204" pitchFamily="34" charset="0"/>
              </a:rPr>
              <a:t>.  Break tasks down into more manageable steps.   Example – “We are going to make fruit salad.  First, I want you to walk to the bathroom and wash your hands with soap and water.  Use a paper towel to dry off your hands”.  They are not yet able to set goals and carry out projects over a longer period of time.  Clover Kids don’t do 4-H project work for this reason.</a:t>
            </a:r>
          </a:p>
          <a:p>
            <a:pPr marL="228600" indent="-228600" eaLnBrk="1" hangingPunct="1"/>
            <a:endParaRPr lang="en-US" altLang="en-US" dirty="0" smtClean="0">
              <a:latin typeface="Arial" panose="020B0604020202020204" pitchFamily="34" charset="0"/>
            </a:endParaRPr>
          </a:p>
          <a:p>
            <a:pPr marL="228600" indent="-228600" eaLnBrk="1" hangingPunct="1"/>
            <a:r>
              <a:rPr lang="en-US" altLang="en-US" b="1" i="1" dirty="0" smtClean="0">
                <a:latin typeface="Arial" panose="020B0604020202020204" pitchFamily="34" charset="0"/>
                <a:sym typeface="Wingdings" panose="05000000000000000000" pitchFamily="2" charset="2"/>
              </a:rPr>
              <a:t></a:t>
            </a:r>
            <a:r>
              <a:rPr lang="en-US" altLang="en-US" dirty="0" smtClean="0">
                <a:latin typeface="Arial" panose="020B0604020202020204" pitchFamily="34" charset="0"/>
              </a:rPr>
              <a:t> </a:t>
            </a:r>
            <a:r>
              <a:rPr lang="en-US" altLang="en-US" b="1" dirty="0" smtClean="0">
                <a:latin typeface="Arial" panose="020B0604020202020204" pitchFamily="34" charset="0"/>
              </a:rPr>
              <a:t>Rules help</a:t>
            </a:r>
            <a:r>
              <a:rPr lang="en-US" altLang="en-US" dirty="0" smtClean="0">
                <a:latin typeface="Arial" panose="020B0604020202020204" pitchFamily="34" charset="0"/>
              </a:rPr>
              <a:t> them understand new environments and expectations.  Alertness to rules doesn’t mean they like to follow them, but they quickly notice when others don’t.  That’s why tattling is prevalent at this age!  In groups, identify the rules (no talking when others are, take turns, and other rules) and consistently enforce them.</a:t>
            </a:r>
          </a:p>
          <a:p>
            <a:pPr marL="228600" indent="-228600" eaLnBrk="1" hangingPunct="1">
              <a:buFontTx/>
              <a:buChar char="•"/>
            </a:pPr>
            <a:endParaRPr lang="en-US" altLang="en-US" dirty="0" smtClean="0">
              <a:latin typeface="Arial" panose="020B0604020202020204" pitchFamily="34" charset="0"/>
            </a:endParaRPr>
          </a:p>
          <a:p>
            <a:pPr marL="228600" indent="-228600" eaLnBrk="1" hangingPunct="1">
              <a:buFontTx/>
              <a:buChar char="•"/>
            </a:pPr>
            <a:endParaRPr lang="en-US" altLang="en-US" dirty="0" smtClean="0">
              <a:latin typeface="Arial" panose="020B0604020202020204" pitchFamily="34" charset="0"/>
            </a:endParaRPr>
          </a:p>
          <a:p>
            <a:pPr marL="228600" indent="-228600"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“Process” and “Product”</a:t>
            </a:r>
            <a:r>
              <a:rPr lang="en-US" altLang="en-US" dirty="0" smtClean="0">
                <a:latin typeface="Arial" panose="020B0604020202020204" pitchFamily="34" charset="0"/>
              </a:rPr>
              <a:t> – children are more interested in the process of making or doing something rather than the end product.  Children like the process of making a PB&amp;J sandwich more than eating it.  They enjoy spreading peanut butter with a knife, experiencing the texture of the peanut butter and bread and putting the sandwich together.  Active and hands-on experiences for this age group are very important.  They need to be “doing” – whether it is making a snack, planting seeds, or playing games.  Long periods of sitting and listening should not be a Clover Kid experience.</a:t>
            </a:r>
          </a:p>
          <a:p>
            <a:pPr marL="228600" indent="-228600" eaLnBrk="1" hangingPunct="1"/>
            <a:endParaRPr lang="en-US" altLang="en-US" dirty="0" smtClean="0">
              <a:latin typeface="Arial" panose="020B0604020202020204" pitchFamily="34" charset="0"/>
            </a:endParaRPr>
          </a:p>
          <a:p>
            <a:pPr marL="228600" indent="-228600"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Cooperation and Competition</a:t>
            </a:r>
            <a:r>
              <a:rPr lang="en-US" altLang="en-US" dirty="0" smtClean="0">
                <a:latin typeface="Arial" panose="020B0604020202020204" pitchFamily="34" charset="0"/>
              </a:rPr>
              <a:t> – children are not ready cognitively, socially or emotionally for competition.  The maturity of dealing in a positive with winning and losing is not yet developed.  Children can’t separate who they are as a person from the results of winning or losing.  In their concrete thinking, “if I win, I’m a winner.  If I lose I’m a loser”.  Self-worth can be damaged if they are put in competitive situations. This is the reason Clover Kids are not allowed to compete.  Cooperation and learning to get along with others should be encouraged.</a:t>
            </a:r>
          </a:p>
          <a:p>
            <a:pPr marL="228600" indent="-228600" eaLnBrk="1" hangingPunct="1"/>
            <a:endParaRPr lang="en-US" altLang="en-US" dirty="0" smtClean="0">
              <a:latin typeface="Arial" panose="020B0604020202020204" pitchFamily="34" charset="0"/>
            </a:endParaRPr>
          </a:p>
          <a:p>
            <a:pPr marL="228600" indent="-228600"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Behavior in Group Settings</a:t>
            </a:r>
            <a:r>
              <a:rPr lang="en-US" altLang="en-US" dirty="0" smtClean="0">
                <a:latin typeface="Arial" panose="020B0604020202020204" pitchFamily="34" charset="0"/>
              </a:rPr>
              <a:t> – children are still learning to control their bodies and themselves in group settings.  Leaders can help them by first, providing hands-on activities that allow them to be busy.  Second, establish clear expectations for behavior that are child friendly and engaging.  Here are phrases you can use to help guide behavior:</a:t>
            </a:r>
          </a:p>
          <a:p>
            <a:pPr marL="228600" indent="-228600" eaLnBrk="1" hangingPunct="1">
              <a:buFontTx/>
              <a:buAutoNum type="arabicPeriod"/>
            </a:pPr>
            <a:r>
              <a:rPr lang="en-US" altLang="en-US" dirty="0" smtClean="0">
                <a:latin typeface="Arial" panose="020B0604020202020204" pitchFamily="34" charset="0"/>
              </a:rPr>
              <a:t>“Dot, dot, not a lot” - this helps children limit the use of glue during art and craft activities</a:t>
            </a:r>
          </a:p>
          <a:p>
            <a:pPr marL="228600" indent="-228600" eaLnBrk="1" hangingPunct="1">
              <a:buFontTx/>
              <a:buAutoNum type="arabicPeriod"/>
            </a:pPr>
            <a:r>
              <a:rPr lang="en-US" altLang="en-US" dirty="0" smtClean="0">
                <a:latin typeface="Arial" panose="020B0604020202020204" pitchFamily="34" charset="0"/>
              </a:rPr>
              <a:t>“If you’re within the sound of my voice clap your hands 3 times” - this helps children transition and quiet down</a:t>
            </a:r>
          </a:p>
          <a:p>
            <a:pPr marL="228600" indent="-228600" eaLnBrk="1" hangingPunct="1">
              <a:buFontTx/>
              <a:buAutoNum type="arabicPeriod"/>
            </a:pPr>
            <a:r>
              <a:rPr lang="en-US" altLang="en-US" dirty="0" smtClean="0">
                <a:latin typeface="Arial" panose="020B0604020202020204" pitchFamily="34" charset="0"/>
              </a:rPr>
              <a:t>“One two three, eyes on me (leader says) , one two eyes on you (children says)” – this helps children transition and quiet down</a:t>
            </a:r>
          </a:p>
          <a:p>
            <a:pPr marL="228600" indent="-228600" eaLnBrk="1" hangingPunct="1">
              <a:buFontTx/>
              <a:buAutoNum type="arabicPeriod"/>
            </a:pPr>
            <a:r>
              <a:rPr lang="en-US" altLang="en-US" dirty="0" smtClean="0">
                <a:latin typeface="Arial" panose="020B0604020202020204" pitchFamily="34" charset="0"/>
              </a:rPr>
              <a:t>“Shake out the wiggles” – this helps children release energy so that they can better focus on the activity at hand (hopefully)</a:t>
            </a:r>
          </a:p>
          <a:p>
            <a:pPr marL="228600" indent="-228600" eaLnBrk="1" hangingPunct="1">
              <a:buFontTx/>
              <a:buAutoNum type="arabicPeriod"/>
            </a:pPr>
            <a:endParaRPr lang="en-US" altLang="en-US" dirty="0" smtClean="0">
              <a:latin typeface="Arial" panose="020B0604020202020204" pitchFamily="34" charset="0"/>
            </a:endParaRPr>
          </a:p>
          <a:p>
            <a:pPr marL="228600" indent="-228600" eaLnBrk="1" hangingPunct="1"/>
            <a:r>
              <a:rPr lang="en-US" altLang="en-US" dirty="0" smtClean="0">
                <a:latin typeface="Arial" panose="020B0604020202020204" pitchFamily="34" charset="0"/>
              </a:rPr>
              <a:t>Similar strategies may work for older youth as well.</a:t>
            </a:r>
          </a:p>
          <a:p>
            <a:pPr marL="228600" indent="-228600" eaLnBrk="1" hangingPunct="1">
              <a:buFontTx/>
              <a:buAutoNum type="arabicPeriod"/>
            </a:pPr>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19</a:t>
            </a:fld>
            <a:endParaRPr lang="en-US"/>
          </a:p>
        </p:txBody>
      </p:sp>
    </p:spTree>
    <p:extLst>
      <p:ext uri="{BB962C8B-B14F-4D97-AF65-F5344CB8AC3E}">
        <p14:creationId xmlns:p14="http://schemas.microsoft.com/office/powerpoint/2010/main" val="70292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At this age your 4-H’ers can begin to set goals and carry out projects over a longer period of time. They also have increased language ability to express their thoughts and feelings.  Arguments and conflicts are now more likely to be verbal than physical.</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Emerging ability to set goals – </a:t>
            </a:r>
            <a:r>
              <a:rPr lang="en-US" altLang="en-US" dirty="0" smtClean="0">
                <a:latin typeface="Arial" panose="020B0604020202020204" pitchFamily="34" charset="0"/>
                <a:sym typeface="Wingdings" panose="05000000000000000000" pitchFamily="2" charset="2"/>
              </a:rPr>
              <a:t>4-H project work begins in this age group because 8-10 year-olds can begin to set goals and carry out projects over a longer period of time.  Their eagerness to learn new skills and try new things makes project work a great way to satisfy this need.     </a:t>
            </a:r>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Rules</a:t>
            </a:r>
            <a:r>
              <a:rPr lang="en-US" altLang="en-US" dirty="0" smtClean="0">
                <a:latin typeface="Arial" panose="020B0604020202020204" pitchFamily="34" charset="0"/>
              </a:rPr>
              <a:t> –Once rules are generally understood, the next step in development is to begin questioning them.  Enter 8-10 year-olds!  They are terrific loop hole detectors!  Beware!</a:t>
            </a:r>
          </a:p>
          <a:p>
            <a:pPr eaLnBrk="1" hangingPunct="1"/>
            <a:r>
              <a:rPr lang="en-US" altLang="en-US" dirty="0" smtClean="0">
                <a:latin typeface="Arial" panose="020B0604020202020204" pitchFamily="34" charset="0"/>
              </a:rPr>
              <a:t>Older youth in clubs or project meetings can help younger ones understand and follow rules.</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Friendships</a:t>
            </a:r>
            <a:r>
              <a:rPr lang="en-US" altLang="en-US" dirty="0" smtClean="0">
                <a:latin typeface="Arial" panose="020B0604020202020204" pitchFamily="34" charset="0"/>
              </a:rPr>
              <a:t> –Youth have a heightened need to form friendships and be a part of a group.  Forming and keeping friends requires very complex skills such as the ability to listen, support, communicate, get along.  This age range still needs lots of help in developing these skills.  Remember that the social part of the 4-H program is just as important to foster as project work, community service, citizenship and character.  You might encourage older youth in your group to be a mentor or friend to younger ones.</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Cooperative</a:t>
            </a:r>
            <a:r>
              <a:rPr lang="en-US" altLang="en-US" dirty="0" smtClean="0">
                <a:latin typeface="Arial" panose="020B0604020202020204" pitchFamily="34" charset="0"/>
              </a:rPr>
              <a:t> – youth this age are generally cooperative and want to please adults.  They are also easily motivated and eager to try new things.</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sym typeface="Wingdings" panose="05000000000000000000" pitchFamily="2" charset="2"/>
              </a:rPr>
              <a:t>Same Sex – </a:t>
            </a:r>
            <a:r>
              <a:rPr lang="en-US" altLang="en-US" dirty="0" smtClean="0">
                <a:latin typeface="Arial" panose="020B0604020202020204" pitchFamily="34" charset="0"/>
                <a:sym typeface="Wingdings" panose="05000000000000000000" pitchFamily="2" charset="2"/>
              </a:rPr>
              <a:t>At this age they prefer to be with kids of their sex.  Keep this in mind when you are planning activities.  At the same time they really admire and imitate older boys and girls so this is a good time to have older, same sex club members help with projects and activities.</a:t>
            </a:r>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20</a:t>
            </a:fld>
            <a:endParaRPr lang="en-US"/>
          </a:p>
        </p:txBody>
      </p:sp>
    </p:spTree>
    <p:extLst>
      <p:ext uri="{BB962C8B-B14F-4D97-AF65-F5344CB8AC3E}">
        <p14:creationId xmlns:p14="http://schemas.microsoft.com/office/powerpoint/2010/main" val="340147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training</a:t>
            </a:r>
            <a:r>
              <a:rPr lang="en-US" baseline="0" dirty="0" smtClean="0"/>
              <a:t> will not cover how to be a 4-H club leader or a 4-H project leader.  As part of today’s training, you will learn more about the 4-H program and the role you can play as a volunteer.  You will strengthen your understanding of how to work with youth through 4-H.  And we will finish the training by sharing the safe practices that should be used when working with youth and other adult volunteers.  We do have additional trainings or materials available to help with specific roles in the 4-H program.  If you want additional information after the training please feel free to ask me more about a specific role or subject matter.</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a:t>
            </a:fld>
            <a:endParaRPr lang="en-US"/>
          </a:p>
        </p:txBody>
      </p:sp>
    </p:spTree>
    <p:extLst>
      <p:ext uri="{BB962C8B-B14F-4D97-AF65-F5344CB8AC3E}">
        <p14:creationId xmlns:p14="http://schemas.microsoft.com/office/powerpoint/2010/main" val="1716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At this age youth are moving toward more abstract thinking.  They have better problem solving abilities, can imagine multiple possibilities and take on more responsibilities.  4-H volunteers should provide them with opportunities for input, leadership and planning 4-H activities and experiences.  Sometimes, with increased cognitive and communication skills, comes the ability to argue more – mainly with parents!</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Rules</a:t>
            </a:r>
            <a:r>
              <a:rPr lang="en-US" altLang="en-US" dirty="0" smtClean="0">
                <a:latin typeface="Arial" panose="020B0604020202020204" pitchFamily="34" charset="0"/>
              </a:rPr>
              <a:t> – they change for this age group compared to younger youth.  Five to seven-year olds are rule bound.  Eight to ten year-olds begin to question rules.  Eleven to thirteen year-olds now begin to test and break the rules.</a:t>
            </a:r>
          </a:p>
          <a:p>
            <a:pPr eaLnBrk="1" hangingPunct="1"/>
            <a:endParaRPr lang="en-US" altLang="en-US" dirty="0" smtClean="0">
              <a:latin typeface="Arial" panose="020B0604020202020204" pitchFamily="34" charset="0"/>
            </a:endParaRPr>
          </a:p>
          <a:p>
            <a:pPr eaLnBrk="1" hangingPunct="1"/>
            <a:r>
              <a:rPr lang="en-US" altLang="en-US" b="1" dirty="0" smtClean="0">
                <a:latin typeface="Arial" panose="020B0604020202020204" pitchFamily="34" charset="0"/>
              </a:rPr>
              <a:t>Friendships</a:t>
            </a:r>
            <a:r>
              <a:rPr lang="en-US" altLang="en-US" dirty="0" smtClean="0">
                <a:latin typeface="Arial" panose="020B0604020202020204" pitchFamily="34" charset="0"/>
              </a:rPr>
              <a:t> – “fitting” in is very important.  The “right” clothes, music and stuff is a big focus.  Friendships and cliques are formed based on similar interests and values.  Youth who don’t have friends and positive groups are at risk for developing negative and anti-social behavior.  4-H provides youth with supportive and positive social opportunities.  4-H leaders are key in helping shape a positive environment of acceptance and appreciation.</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sym typeface="Wingdings" panose="05000000000000000000" pitchFamily="2" charset="2"/>
              </a:rPr>
              <a:t>Self-conscious –</a:t>
            </a:r>
            <a:r>
              <a:rPr lang="en-US" altLang="en-US" dirty="0" smtClean="0">
                <a:latin typeface="Arial" panose="020B0604020202020204" pitchFamily="34" charset="0"/>
              </a:rPr>
              <a:t>Remember that 11-13 year olds are generally self-conscious and may have difficulty in activities involving the opposite gender or older youth.  They may also feel they are too “cool” to be a part of experiences involving younger youth.  Be sensitive to these needs. </a:t>
            </a:r>
          </a:p>
          <a:p>
            <a:pPr eaLnBrk="1" hangingPunct="1"/>
            <a:endParaRPr lang="en-US" altLang="en-US" dirty="0" smtClean="0">
              <a:latin typeface="Arial" panose="020B0604020202020204" pitchFamily="34" charset="0"/>
            </a:endParaRPr>
          </a:p>
          <a:p>
            <a:pPr eaLnBrk="1" hangingPunct="1">
              <a:buFont typeface="Wingdings" panose="05000000000000000000" pitchFamily="2" charset="2"/>
              <a:buNone/>
            </a:pPr>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Invincible</a:t>
            </a:r>
            <a:r>
              <a:rPr lang="en-US" altLang="en-US" dirty="0" smtClean="0">
                <a:latin typeface="Arial" panose="020B0604020202020204" pitchFamily="34" charset="0"/>
              </a:rPr>
              <a:t> – The feeling of invincibility emerges at this age. They feel they will not experience consequences for risk-taking behavior.  Example – “if I sneak out of the house at night to hang out in the park with my friends I won’t get harmed even though others have been hurt there in the past.”. </a:t>
            </a:r>
          </a:p>
          <a:p>
            <a:pPr eaLnBrk="1" hangingPunct="1">
              <a:buFont typeface="Wingdings" panose="05000000000000000000" pitchFamily="2" charset="2"/>
              <a:buChar char="è"/>
            </a:pPr>
            <a:endParaRPr lang="en-US" altLang="en-US" b="1" i="1" dirty="0" smtClean="0">
              <a:latin typeface="Arial" panose="020B0604020202020204" pitchFamily="34" charset="0"/>
              <a:sym typeface="Wingdings" panose="05000000000000000000" pitchFamily="2" charset="2"/>
            </a:endParaRPr>
          </a:p>
          <a:p>
            <a:pPr eaLnBrk="1" hangingPunct="1">
              <a:buFont typeface="Wingdings" panose="05000000000000000000" pitchFamily="2" charset="2"/>
              <a:buNone/>
            </a:pPr>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Imaginary Audience</a:t>
            </a:r>
            <a:r>
              <a:rPr lang="en-US" altLang="en-US" dirty="0" smtClean="0">
                <a:latin typeface="Arial" panose="020B0604020202020204" pitchFamily="34" charset="0"/>
              </a:rPr>
              <a:t> – “the world is a stage and I am the star” or you have stage fright.  Self-conscious is the word of the day.  Everybody notices everything about me from the way I dress, my body type, how my hair looks and whether I have a zit.”  Adolescents aren’t making up these feelings – they’re very real to them.  4-H volunteers can help them by being sensitive and encouraging.  The 4-H program can also help meet risk-taking needs of some youth by offering more positive alternatives.  4-H experiences like club officers, Teen Conference, camps, junior council opportunities, and other fun educational/social events can help satisfy the need to try new things.</a:t>
            </a:r>
          </a:p>
          <a:p>
            <a:pPr eaLnBrk="1" hangingPunct="1">
              <a:buFont typeface="Wingdings" panose="05000000000000000000" pitchFamily="2" charset="2"/>
              <a:buNone/>
            </a:pPr>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Humor </a:t>
            </a:r>
            <a:r>
              <a:rPr lang="en-US" altLang="en-US" dirty="0" smtClean="0">
                <a:latin typeface="Arial" panose="020B0604020202020204" pitchFamily="34" charset="0"/>
              </a:rPr>
              <a:t>– sometimes young adolescents come to us with an attitude.  Eye rolling, crossed arms and negative comments are ways they might show attitude.  Although it is disrespectful, it is normal behavior.  A way to deal with it is to establish what is acceptable behavior AND have a sense of humor.  Humor on the part of adults can diffuse attitude and better engage youth.  Example – when asked to try hummus (a Mediterranean dip/spread) at a food tasting activity a youth yelled out “sick, it looks like cat puke.”  The 4-H volunteer laughed and said “yes, it does” and took a big bite.  “You should try this great cat puke looking dish!”  The youth gave it a try.  Remember that the self-consciousness that 11-13 year-olds often feel makes it important not to carry humor too far.  It’s always important to laugh “with” rather than “at” youth.    </a:t>
            </a:r>
          </a:p>
          <a:p>
            <a:pPr eaLnBrk="1" hangingPunct="1"/>
            <a:endParaRPr lang="en-US" altLang="en-US" b="1" i="1" dirty="0" smtClean="0">
              <a:latin typeface="Arial" panose="020B0604020202020204" pitchFamily="34" charset="0"/>
              <a:sym typeface="Wingdings" panose="05000000000000000000" pitchFamily="2" charset="2"/>
            </a:endParaRPr>
          </a:p>
          <a:p>
            <a:pPr eaLnBrk="1" hangingPunct="1"/>
            <a:endParaRPr lang="en-US" altLang="en-US" b="1" i="1" dirty="0" smtClean="0">
              <a:latin typeface="Arial" panose="020B0604020202020204" pitchFamily="34" charset="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21</a:t>
            </a:fld>
            <a:endParaRPr lang="en-US"/>
          </a:p>
        </p:txBody>
      </p:sp>
    </p:spTree>
    <p:extLst>
      <p:ext uri="{BB962C8B-B14F-4D97-AF65-F5344CB8AC3E}">
        <p14:creationId xmlns:p14="http://schemas.microsoft.com/office/powerpoint/2010/main" val="224597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This age range experiences an increase in abstract thinking.  They are better problem solvers.  They have more ability to think in shades of gray rather than right/wrong, in/out, and day/night, for example.   Many have thoughts and opinions about politics, government, social issues and more.</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Leadership – </a:t>
            </a:r>
            <a:r>
              <a:rPr lang="en-US" altLang="en-US" dirty="0" smtClean="0">
                <a:latin typeface="Arial" panose="020B0604020202020204" pitchFamily="34" charset="0"/>
              </a:rPr>
              <a:t>Seen as a skill to be mastered, young people look for different opportunities to practice leadership.  In a 4-H setting older youth can be given opportunities to plan and carry out activities for and with younger youth, for example.</a:t>
            </a:r>
            <a:endParaRPr lang="en-US" altLang="en-US" b="1"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buFont typeface="Wingdings" panose="05000000000000000000" pitchFamily="2" charset="2"/>
              <a:buNone/>
            </a:pPr>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Friendship:  Group and individual identify</a:t>
            </a:r>
            <a:r>
              <a:rPr lang="en-US" altLang="en-US" dirty="0" smtClean="0">
                <a:latin typeface="Arial" panose="020B0604020202020204" pitchFamily="34" charset="0"/>
              </a:rPr>
              <a:t> – being a part of a group is still important but individual identity is becoming essential, too.  They are focused on who they are and how they connect or fit in society.   Through interactions with caring 4-H leaders youth have opportunities to learn more about themselves and the world around them.</a:t>
            </a:r>
          </a:p>
          <a:p>
            <a:pPr eaLnBrk="1" hangingPunct="1">
              <a:buFont typeface="Wingdings" panose="05000000000000000000" pitchFamily="2" charset="2"/>
              <a:buChar char="è"/>
            </a:pPr>
            <a:endParaRPr lang="en-US" altLang="en-US" b="1" i="1" dirty="0" smtClean="0">
              <a:latin typeface="Arial" panose="020B0604020202020204" pitchFamily="34" charset="0"/>
              <a:sym typeface="Wingdings" panose="05000000000000000000" pitchFamily="2" charset="2"/>
            </a:endParaRPr>
          </a:p>
          <a:p>
            <a:pPr eaLnBrk="1" hangingPunct="1">
              <a:buFont typeface="Wingdings" panose="05000000000000000000" pitchFamily="2" charset="2"/>
              <a:buNone/>
            </a:pPr>
            <a:r>
              <a:rPr lang="en-US" altLang="en-US" b="1" i="1" dirty="0" smtClean="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Relationship with adults – more alike than different</a:t>
            </a:r>
            <a:r>
              <a:rPr lang="en-US" altLang="en-US" dirty="0" smtClean="0">
                <a:latin typeface="Arial" panose="020B0604020202020204" pitchFamily="34" charset="0"/>
                <a:sym typeface="Wingdings" panose="05000000000000000000" pitchFamily="2" charset="2"/>
              </a:rPr>
              <a:t> – later adolescence has been thought of as a time of “storm and stress”.  However, most adolescents and their parents/caregivers agree upon core values such as education and religion.  If and when conflict arises it’s usually about things like clothes, curfew, music, etc.  4-H volunteers can play a valuable role in the lives of adolescents by being a mentor and “go to” person for feedback and encouragement.    </a:t>
            </a:r>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Coeducational activities are interesting to this group –</a:t>
            </a:r>
            <a:r>
              <a:rPr lang="en-US" altLang="en-US" dirty="0" smtClean="0">
                <a:latin typeface="Arial" panose="020B0604020202020204" pitchFamily="34" charset="0"/>
                <a:sym typeface="Wingdings" panose="05000000000000000000" pitchFamily="2" charset="2"/>
              </a:rPr>
              <a:t> Encourage teens to plan coeducational activities and group oriented projects.  </a:t>
            </a:r>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Self-Exploration</a:t>
            </a:r>
            <a:r>
              <a:rPr lang="en-US" altLang="en-US" dirty="0" smtClean="0">
                <a:latin typeface="Arial" panose="020B0604020202020204" pitchFamily="34" charset="0"/>
              </a:rPr>
              <a:t> – youth need opportunities to try new things and learn more about themselves.  It is important for 4-H leaders to promote new experiences (i.e., 4-H trips and travel, career exploration and more).  By the way, it is often thought that adolescence is a time of “storm and stress”  with parents.  The reality is that conflict may arise over things like dress, curfew, body piercing, music, and more.  But core values such as education and religion are often shared.</a:t>
            </a: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Future Oriented</a:t>
            </a:r>
            <a:r>
              <a:rPr lang="en-US" altLang="en-US" dirty="0" smtClean="0">
                <a:latin typeface="Arial" panose="020B0604020202020204" pitchFamily="34" charset="0"/>
              </a:rPr>
              <a:t> – “Am I going to college, workforce, military?  What kind of relationships do I want outside of my family?  What will the world be like as I get older?”  These kinds of questions are often on the minds of youth.  Adolescents are sometimes viewed as self-focused and selfish.  Given the many huge life decisions looming ahead of them it is no wonder they are focused on themselves and making decisions that will affect the rest of their lives!  4-H volunteers are caring adults that can help youth explore these areas while also encouraging concern for others.  Some youth are overwhelmed with these decisions and withdraw which might lead to depression or risky behavior.</a:t>
            </a:r>
          </a:p>
          <a:p>
            <a:pPr eaLnBrk="1" hangingPunct="1"/>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22</a:t>
            </a:fld>
            <a:endParaRPr lang="en-US"/>
          </a:p>
        </p:txBody>
      </p:sp>
    </p:spTree>
    <p:extLst>
      <p:ext uri="{BB962C8B-B14F-4D97-AF65-F5344CB8AC3E}">
        <p14:creationId xmlns:p14="http://schemas.microsoft.com/office/powerpoint/2010/main" val="2001741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It happens every year, somebody is upset because the judge did not pick them to “win” 1</a:t>
            </a:r>
            <a:r>
              <a:rPr lang="en-US" altLang="en-US" baseline="30000" dirty="0" smtClean="0">
                <a:latin typeface="Arial" panose="020B0604020202020204" pitchFamily="34" charset="0"/>
              </a:rPr>
              <a:t>st</a:t>
            </a:r>
            <a:r>
              <a:rPr lang="en-US" altLang="en-US" dirty="0" smtClean="0">
                <a:latin typeface="Arial" panose="020B0604020202020204" pitchFamily="34" charset="0"/>
              </a:rPr>
              <a:t> place.   Is winning just about being FIRST?  </a:t>
            </a:r>
          </a:p>
          <a:p>
            <a:pPr eaLnBrk="1" hangingPunct="1"/>
            <a:endParaRPr lang="en-US" altLang="en-US"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790391E9-225B-496F-B782-ACB60519B99A}" type="slidenum">
              <a:rPr lang="en-US" smtClean="0"/>
              <a:t>23</a:t>
            </a:fld>
            <a:endParaRPr lang="en-US"/>
          </a:p>
        </p:txBody>
      </p:sp>
    </p:spTree>
    <p:extLst>
      <p:ext uri="{BB962C8B-B14F-4D97-AF65-F5344CB8AC3E}">
        <p14:creationId xmlns:p14="http://schemas.microsoft.com/office/powerpoint/2010/main" val="711970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latin typeface="Arial" panose="020B0604020202020204" pitchFamily="34" charset="0"/>
              </a:rPr>
              <a:t>There are two ways</a:t>
            </a:r>
            <a:r>
              <a:rPr lang="en-US" altLang="en-US" b="1" baseline="0" dirty="0" smtClean="0">
                <a:latin typeface="Arial" panose="020B0604020202020204" pitchFamily="34" charset="0"/>
              </a:rPr>
              <a:t> to approach competition.  Ends focused and mastery focused.  </a:t>
            </a:r>
          </a:p>
          <a:p>
            <a:pPr eaLnBrk="1" hangingPunct="1"/>
            <a:endParaRPr lang="en-US" altLang="en-US" b="1" baseline="0" dirty="0" smtClean="0">
              <a:latin typeface="Arial" panose="020B0604020202020204" pitchFamily="34" charset="0"/>
            </a:endParaRPr>
          </a:p>
          <a:p>
            <a:pPr eaLnBrk="1" hangingPunct="1"/>
            <a:r>
              <a:rPr lang="en-US" altLang="en-US" b="1" baseline="0" dirty="0" smtClean="0">
                <a:latin typeface="Arial" panose="020B0604020202020204" pitchFamily="34" charset="0"/>
              </a:rPr>
              <a:t>The e</a:t>
            </a:r>
            <a:r>
              <a:rPr lang="en-US" altLang="en-US" b="1" dirty="0" smtClean="0">
                <a:latin typeface="Arial" panose="020B0604020202020204" pitchFamily="34" charset="0"/>
              </a:rPr>
              <a:t>nds focused approach to Competition places more value on winning than performing the task well.</a:t>
            </a:r>
            <a:r>
              <a:rPr lang="en-US" altLang="en-US" dirty="0" smtClean="0">
                <a:latin typeface="Arial" panose="020B0604020202020204" pitchFamily="34" charset="0"/>
              </a:rPr>
              <a:t>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With the Ends – Focused there is an element of social comparison, that is, comparing a member or club performance against that of another member, club or county.  For example if your club goal was to beat XYZ club in the county 4-H float contest, that would be an example of the ends – focus </a:t>
            </a:r>
            <a:r>
              <a:rPr lang="en-US" altLang="en-US" dirty="0" err="1" smtClean="0">
                <a:latin typeface="Arial" panose="020B0604020202020204" pitchFamily="34" charset="0"/>
              </a:rPr>
              <a:t>tion</a:t>
            </a:r>
            <a:r>
              <a:rPr lang="en-US" altLang="en-US" dirty="0" smtClean="0">
                <a:latin typeface="Arial" panose="020B0604020202020204" pitchFamily="34" charset="0"/>
              </a:rPr>
              <a:t>.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While there is nothing wrong with wanting to win, one problem with ends - focused approach is that is possible to achieve the goal, winning, without doing your best!  Another major problem with the ends focus approach is that a member or project group does not have as much control over success or failure because they cannot control the performance of the opposition. </a:t>
            </a:r>
          </a:p>
          <a:p>
            <a:pPr eaLnBrk="1" hangingPunct="1"/>
            <a:endParaRPr lang="en-US" altLang="en-US" dirty="0" smtClean="0">
              <a:latin typeface="Arial" panose="020B0604020202020204" pitchFamily="34" charset="0"/>
            </a:endParaRPr>
          </a:p>
          <a:p>
            <a:pPr eaLnBrk="1" hangingPunct="1"/>
            <a:r>
              <a:rPr lang="en-US" altLang="en-US" b="1" dirty="0" smtClean="0">
                <a:latin typeface="Arial" panose="020B0604020202020204" pitchFamily="34" charset="0"/>
              </a:rPr>
              <a:t>In the Mastery Focused Approach to Competition….  </a:t>
            </a:r>
          </a:p>
          <a:p>
            <a:pPr eaLnBrk="1" hangingPunct="1"/>
            <a:endParaRPr lang="en-US" altLang="en-US" b="1"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 Success is measured by growth – not the final score or ribbon</a:t>
            </a:r>
          </a:p>
          <a:p>
            <a:pPr eaLnBrk="1" hangingPunct="1"/>
            <a:endParaRPr lang="en-US" altLang="en-US" b="1"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rPr>
              <a:t>Our 4-H goal is Skill Development and giving 100%.</a:t>
            </a:r>
          </a:p>
          <a:p>
            <a:pPr eaLnBrk="1" hangingPunct="1"/>
            <a:endParaRPr lang="en-US" altLang="en-US" b="1" dirty="0" smtClean="0">
              <a:latin typeface="Arial" panose="020B0604020202020204" pitchFamily="34" charset="0"/>
            </a:endParaRPr>
          </a:p>
          <a:p>
            <a:pPr eaLnBrk="1" hangingPunct="1"/>
            <a:r>
              <a:rPr lang="en-US" altLang="en-US" dirty="0" smtClean="0">
                <a:latin typeface="Arial" panose="020B0604020202020204" pitchFamily="34" charset="0"/>
              </a:rPr>
              <a:t>Mastery Focused, sometimes referred to as task oriented, emphasizes learning to perform skills.  Unlike the ends focus approach where there is an element of social comparison, mastery outcomes are self-referenced.  That is, </a:t>
            </a:r>
            <a:r>
              <a:rPr lang="en-US" altLang="en-US" u="sng" dirty="0" smtClean="0">
                <a:latin typeface="Arial" panose="020B0604020202020204" pitchFamily="34" charset="0"/>
              </a:rPr>
              <a:t>members compare their current performance to their own previous performances with self-improvement being the goal</a:t>
            </a:r>
            <a:r>
              <a:rPr lang="en-US" altLang="en-US" dirty="0" smtClean="0">
                <a:latin typeface="Arial" panose="020B0604020202020204" pitchFamily="34" charset="0"/>
              </a:rPr>
              <a:t>.  One of the nice things about focus on mastery is the members themselves are responsible for success or failure to achieve these goals.  One of the buzz phrases we use to describe this is:  It’s better to have a blue ribbon kid than a blue ribbon project.  Another we use in horsemanship would be, “When you get the ride, the ribbons will come”.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4-H “mastery” strategy encourages youth and parents to focus primarily on learning to perform skills and secondarily on winning as the desired outcome.   </a:t>
            </a: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b="1" i="1" dirty="0" smtClean="0">
                <a:latin typeface="Arial" panose="020B0604020202020204" pitchFamily="34" charset="0"/>
                <a:sym typeface="Wingdings" panose="05000000000000000000" pitchFamily="2" charset="2"/>
              </a:rPr>
              <a:t></a:t>
            </a: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24</a:t>
            </a:fld>
            <a:endParaRPr lang="en-US"/>
          </a:p>
        </p:txBody>
      </p:sp>
    </p:spTree>
    <p:extLst>
      <p:ext uri="{BB962C8B-B14F-4D97-AF65-F5344CB8AC3E}">
        <p14:creationId xmlns:p14="http://schemas.microsoft.com/office/powerpoint/2010/main" val="82793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work with</a:t>
            </a:r>
            <a:r>
              <a:rPr lang="en-US" baseline="0" dirty="0" smtClean="0"/>
              <a:t> youth in the 4-H program consider changing some of our typical ends focused questions about competition to mastery focused.  This will help youth to understand that setting goals and working hard to achieve them is more important than a ribbon given by a judge at the county fair.</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25</a:t>
            </a:fld>
            <a:endParaRPr lang="en-US"/>
          </a:p>
        </p:txBody>
      </p:sp>
    </p:spTree>
    <p:extLst>
      <p:ext uri="{BB962C8B-B14F-4D97-AF65-F5344CB8AC3E}">
        <p14:creationId xmlns:p14="http://schemas.microsoft.com/office/powerpoint/2010/main" val="3930380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4-H leader on</a:t>
            </a:r>
            <a:r>
              <a:rPr lang="en-US" baseline="0" dirty="0" smtClean="0"/>
              <a:t>e of your highest priorities is keeping yourself and the 4-H member you work with safe.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26</a:t>
            </a:fld>
            <a:endParaRPr lang="en-US"/>
          </a:p>
        </p:txBody>
      </p:sp>
    </p:spTree>
    <p:extLst>
      <p:ext uri="{BB962C8B-B14F-4D97-AF65-F5344CB8AC3E}">
        <p14:creationId xmlns:p14="http://schemas.microsoft.com/office/powerpoint/2010/main" val="1633256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Wyoming 4-H program works hard to make sure that our 4-H members are part of a safe learning environment.  We do this by making sure all of our leaders are safe and ready to take on the challenges that come with being a 4-H leader.</a:t>
            </a:r>
          </a:p>
          <a:p>
            <a:endParaRPr lang="en-US" baseline="0" dirty="0" smtClean="0"/>
          </a:p>
          <a:p>
            <a:r>
              <a:rPr lang="en-US" baseline="0" dirty="0" smtClean="0"/>
              <a:t>As a 4-H leader you sign a code of conduct when you enroll in 4-H online, you are required to complete a background check before working with youth.  If you plan to drive youth you need to  complete a Motor Vehicle Records check and you must attend a special training, like this orientation.</a:t>
            </a: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27</a:t>
            </a:fld>
            <a:endParaRPr lang="en-US"/>
          </a:p>
        </p:txBody>
      </p:sp>
    </p:spTree>
    <p:extLst>
      <p:ext uri="{BB962C8B-B14F-4D97-AF65-F5344CB8AC3E}">
        <p14:creationId xmlns:p14="http://schemas.microsoft.com/office/powerpoint/2010/main" val="229723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enroll in 4honline,</a:t>
            </a:r>
            <a:r>
              <a:rPr lang="en-US" baseline="0" dirty="0" smtClean="0"/>
              <a:t> our enrollment system you are asked to check some boxes as part of the process.  Many of us do not realize that those boxes include our volunteer code of conduct.  Agree that you will adhere to the code of conduct is one way that we are working to make sure our volunteers and our youth are part of a safe learning experience.  The code of conduct includes being a positive role model and representative of the 4-H program, being respectful of others, and other common sense type of statements.  There is also a bullet point about electronic communication, including social media and texting.  In order to protect yourself and the youth you would with please be sure that you electronic contact is not one on one.  Be sure to include parents or other youth in text messages or social media posts.  </a:t>
            </a:r>
          </a:p>
          <a:p>
            <a:endParaRPr lang="en-US" baseline="0" dirty="0" smtClean="0"/>
          </a:p>
          <a:p>
            <a:r>
              <a:rPr lang="en-US" baseline="0" dirty="0" smtClean="0"/>
              <a:t>In order to make sure you understand what you have agreed to as a volunteer a copy of the complete Code of Conduct can be found in your handouts.</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28</a:t>
            </a:fld>
            <a:endParaRPr lang="en-US"/>
          </a:p>
        </p:txBody>
      </p:sp>
    </p:spTree>
    <p:extLst>
      <p:ext uri="{BB962C8B-B14F-4D97-AF65-F5344CB8AC3E}">
        <p14:creationId xmlns:p14="http://schemas.microsoft.com/office/powerpoint/2010/main" val="3240011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4-H program is part of the University of Wyoming and as University of Wyoming volunteers we are required to follow the University working with minors policies.  To stay safe it is important that you remember these key points:</a:t>
            </a:r>
          </a:p>
          <a:p>
            <a:r>
              <a:rPr lang="en-US" baseline="0" dirty="0" smtClean="0"/>
              <a:t>The 4-H program has a 1:10 ratio of adults to youth.  If you look at the next bullet point we really have a 2:20 ratio.  There should always be at least two certified volunteers present at all meetings and events.  If this safety measure will cause concern with your project or activity please speak directly to your 4-H Educator in order to discuss possible solutions.</a:t>
            </a:r>
          </a:p>
          <a:p>
            <a:r>
              <a:rPr lang="en-US" baseline="0" dirty="0" smtClean="0"/>
              <a:t>As a leader you should avoid one on one contact with members.  This means if a member has to stay after because a parent is not there to get them, it would be good to ask another leader or member to stay with you until everyone is gone.</a:t>
            </a:r>
          </a:p>
          <a:p>
            <a:r>
              <a:rPr lang="en-US" baseline="0" dirty="0" smtClean="0"/>
              <a:t>Be sure to work in open spaces.</a:t>
            </a:r>
          </a:p>
          <a:p>
            <a:r>
              <a:rPr lang="en-US" baseline="0" dirty="0" smtClean="0"/>
              <a:t>Always encourage parents to attend meetings.</a:t>
            </a:r>
          </a:p>
          <a:p>
            <a:r>
              <a:rPr lang="en-US" baseline="0" dirty="0" smtClean="0"/>
              <a:t>Avoid transportation of only one youth.</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29</a:t>
            </a:fld>
            <a:endParaRPr lang="en-US"/>
          </a:p>
        </p:txBody>
      </p:sp>
    </p:spTree>
    <p:extLst>
      <p:ext uri="{BB962C8B-B14F-4D97-AF65-F5344CB8AC3E}">
        <p14:creationId xmlns:p14="http://schemas.microsoft.com/office/powerpoint/2010/main" val="131364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aware</a:t>
            </a:r>
            <a:r>
              <a:rPr lang="en-US" baseline="0" dirty="0" smtClean="0"/>
              <a:t> that children have personal boundaries and respect them.  </a:t>
            </a:r>
          </a:p>
          <a:p>
            <a:r>
              <a:rPr lang="en-US" baseline="0" dirty="0" smtClean="0"/>
              <a:t>When physical contact is needed to demonstrate a skills please ask permission of the child, and of course do not touch anywhere a bathing suit would cover.  </a:t>
            </a:r>
          </a:p>
          <a:p>
            <a:r>
              <a:rPr lang="en-US" baseline="0" dirty="0" smtClean="0"/>
              <a:t>Never hit or strike a child, even when you are playing around.</a:t>
            </a:r>
          </a:p>
          <a:p>
            <a:r>
              <a:rPr lang="en-US" baseline="0" dirty="0" smtClean="0"/>
              <a:t>Always use positive reinforcement in an understanding tone.</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30</a:t>
            </a:fld>
            <a:endParaRPr lang="en-US"/>
          </a:p>
        </p:txBody>
      </p:sp>
    </p:spTree>
    <p:extLst>
      <p:ext uri="{BB962C8B-B14F-4D97-AF65-F5344CB8AC3E}">
        <p14:creationId xmlns:p14="http://schemas.microsoft.com/office/powerpoint/2010/main" val="300867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4-H is not</a:t>
            </a:r>
            <a:r>
              <a:rPr lang="en-US" baseline="0" dirty="0" smtClean="0"/>
              <a:t> a new organization.  4-H has been an active part of American society since 1902.  4-H was started when Extension Agents were trying to share new ideas in growing corn with farmers.  Farmers were apprehensive to try something new and Extension Agents met resistance. In order to continue their education efforts the Extension Agent used boys to start new corn crops with the results being corn yield that were much higher than that of traditional methods their fathers were using.  The photo on the right are the beginnings of 4-H showing boys taking pictures with their bountiful corn yields.  Corn clubs for boys and canning clubs for girls were the start of 4-H in the United States. </a:t>
            </a:r>
          </a:p>
          <a:p>
            <a:endParaRPr lang="en-US" baseline="0" dirty="0" smtClean="0"/>
          </a:p>
          <a:p>
            <a:r>
              <a:rPr lang="en-US" baseline="0" dirty="0" smtClean="0"/>
              <a:t>Let’s watch a video that complete the history of 4-H and brings us to present day 4-H in America. </a:t>
            </a:r>
          </a:p>
          <a:p>
            <a:endParaRPr lang="en-US" baseline="0" dirty="0" smtClean="0"/>
          </a:p>
          <a:p>
            <a:r>
              <a:rPr lang="en-US" baseline="0" dirty="0" smtClean="0"/>
              <a:t>This following video has a great summary of where we started to where we have come. https://www.youtube.com/watch?v=4vJ5Ab-uTDk</a:t>
            </a: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3</a:t>
            </a:fld>
            <a:endParaRPr lang="en-US"/>
          </a:p>
        </p:txBody>
      </p:sp>
    </p:spTree>
    <p:extLst>
      <p:ext uri="{BB962C8B-B14F-4D97-AF65-F5344CB8AC3E}">
        <p14:creationId xmlns:p14="http://schemas.microsoft.com/office/powerpoint/2010/main" val="2764517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safety</a:t>
            </a:r>
            <a:r>
              <a:rPr lang="en-US" baseline="0" dirty="0" smtClean="0"/>
              <a:t> measures count when we are chaperoning youth in an overnight setting.  The first is that you will need to take the online chaperone training.   For more information on how to do this please consult your 4-H Educator.</a:t>
            </a:r>
          </a:p>
          <a:p>
            <a:r>
              <a:rPr lang="en-US" baseline="0" dirty="0" smtClean="0"/>
              <a:t>When you do stay with adults no one adult can share sleeping quarters with youth.  The rule is that you have two adults in the sleeping area or no adults with the adults sleeping in a different room or building.</a:t>
            </a:r>
          </a:p>
          <a:p>
            <a:r>
              <a:rPr lang="en-US" baseline="0" dirty="0" smtClean="0"/>
              <a:t>Some facilities still have group shower settings.  If this type of shower or changing setting cannot be avoided accommodations need to be made to allow for youth and adult chaperones to use the facilities at different times.</a:t>
            </a:r>
          </a:p>
          <a:p>
            <a:r>
              <a:rPr lang="en-US" baseline="0" dirty="0" smtClean="0"/>
              <a:t>When you are doing room checks or looking in on youth best practice is to do this with another adult.</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31</a:t>
            </a:fld>
            <a:endParaRPr lang="en-US"/>
          </a:p>
        </p:txBody>
      </p:sp>
    </p:spTree>
    <p:extLst>
      <p:ext uri="{BB962C8B-B14F-4D97-AF65-F5344CB8AC3E}">
        <p14:creationId xmlns:p14="http://schemas.microsoft.com/office/powerpoint/2010/main" val="2890952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section is all about protecting our youth.  A brochure on child abuse and neglect</a:t>
            </a:r>
            <a:r>
              <a:rPr lang="en-US" baseline="0" dirty="0" smtClean="0"/>
              <a:t> has been included in your handouts.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32</a:t>
            </a:fld>
            <a:endParaRPr lang="en-US"/>
          </a:p>
        </p:txBody>
      </p:sp>
    </p:spTree>
    <p:extLst>
      <p:ext uri="{BB962C8B-B14F-4D97-AF65-F5344CB8AC3E}">
        <p14:creationId xmlns:p14="http://schemas.microsoft.com/office/powerpoint/2010/main" val="2719659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FDF18F-15AE-469C-9200-039F2F8984AA}" type="slidenum">
              <a:rPr lang="en-US" smtClean="0"/>
              <a:t>33</a:t>
            </a:fld>
            <a:endParaRPr lang="en-US" dirty="0"/>
          </a:p>
        </p:txBody>
      </p:sp>
    </p:spTree>
    <p:extLst>
      <p:ext uri="{BB962C8B-B14F-4D97-AF65-F5344CB8AC3E}">
        <p14:creationId xmlns:p14="http://schemas.microsoft.com/office/powerpoint/2010/main" val="1342222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Wyoming is one of only 3 states that says ALL citizens have a duty to report; most states say only professionals have a duty to report i.e. teachers, doctors, law enforcement etc. </a:t>
            </a:r>
            <a:endParaRPr lang="en-US" baseline="0" dirty="0" smtClean="0"/>
          </a:p>
          <a:p>
            <a:endParaRPr lang="en-US" baseline="0" dirty="0" smtClean="0"/>
          </a:p>
          <a:p>
            <a:r>
              <a:rPr lang="en-US" baseline="0" dirty="0" smtClean="0"/>
              <a:t>It is critical that you report if you suspect.  You do not need to have confirmation of the abuse to report.  If you suspect, you report.  It is the role of the child welfare agency to sort out the details.</a:t>
            </a:r>
            <a:endParaRPr lang="en-US" baseline="0" dirty="0"/>
          </a:p>
          <a:p>
            <a:endParaRPr lang="en-US" baseline="0" dirty="0"/>
          </a:p>
          <a:p>
            <a:r>
              <a:rPr lang="en-US" baseline="0" dirty="0"/>
              <a:t>PLAY VIDEO Alyssa Lies Video – talk about the danger of not reporting. The video shows a true story of how a child only came forward after her teacher showed this music video to the class. </a:t>
            </a:r>
            <a:r>
              <a:rPr lang="en-US" dirty="0">
                <a:hlinkClick r:id="rId3"/>
              </a:rPr>
              <a:t>http://www.youtube.com/watch?v=nLh5vbBLpxI</a:t>
            </a:r>
            <a:endParaRPr lang="en-US" dirty="0"/>
          </a:p>
          <a:p>
            <a:endParaRPr lang="en-US" dirty="0"/>
          </a:p>
          <a:p>
            <a:r>
              <a:rPr lang="en-US" dirty="0"/>
              <a:t>It is the job of child protective services to sort out the details, they will be the ones to do an investigation</a:t>
            </a:r>
          </a:p>
        </p:txBody>
      </p:sp>
      <p:sp>
        <p:nvSpPr>
          <p:cNvPr id="4" name="Slide Number Placeholder 3"/>
          <p:cNvSpPr>
            <a:spLocks noGrp="1"/>
          </p:cNvSpPr>
          <p:nvPr>
            <p:ph type="sldNum" sz="quarter" idx="10"/>
          </p:nvPr>
        </p:nvSpPr>
        <p:spPr/>
        <p:txBody>
          <a:bodyPr/>
          <a:lstStyle/>
          <a:p>
            <a:fld id="{D6FDF18F-15AE-469C-9200-039F2F8984AA}" type="slidenum">
              <a:rPr lang="en-US" smtClean="0"/>
              <a:t>34</a:t>
            </a:fld>
            <a:endParaRPr lang="en-US" dirty="0"/>
          </a:p>
        </p:txBody>
      </p:sp>
    </p:spTree>
    <p:extLst>
      <p:ext uri="{BB962C8B-B14F-4D97-AF65-F5344CB8AC3E}">
        <p14:creationId xmlns:p14="http://schemas.microsoft.com/office/powerpoint/2010/main" val="3196817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 we are talking about is considered</a:t>
            </a:r>
            <a:r>
              <a:rPr lang="en-US" baseline="0" dirty="0" smtClean="0"/>
              <a:t> child abuse and neglect.  The term child abuse and neglect covers physical abuse, physical injury, emotional </a:t>
            </a:r>
            <a:r>
              <a:rPr lang="en-US" baseline="0" dirty="0" err="1" smtClean="0"/>
              <a:t>ause</a:t>
            </a:r>
            <a:r>
              <a:rPr lang="en-US" baseline="0" dirty="0" smtClean="0"/>
              <a:t>, </a:t>
            </a:r>
            <a:r>
              <a:rPr lang="en-US" baseline="0" dirty="0" err="1" smtClean="0"/>
              <a:t>secutal</a:t>
            </a:r>
            <a:r>
              <a:rPr lang="en-US" baseline="0" dirty="0" smtClean="0"/>
              <a:t> abuse, neglect, and abandonment.  For more information on what each of these specifically means there is a handout in your folder.  </a:t>
            </a:r>
            <a:endParaRPr lang="en-US" dirty="0"/>
          </a:p>
        </p:txBody>
      </p:sp>
      <p:sp>
        <p:nvSpPr>
          <p:cNvPr id="4" name="Slide Number Placeholder 3"/>
          <p:cNvSpPr>
            <a:spLocks noGrp="1"/>
          </p:cNvSpPr>
          <p:nvPr>
            <p:ph type="sldNum" sz="quarter" idx="10"/>
          </p:nvPr>
        </p:nvSpPr>
        <p:spPr/>
        <p:txBody>
          <a:bodyPr/>
          <a:lstStyle/>
          <a:p>
            <a:fld id="{D6FDF18F-15AE-469C-9200-039F2F8984AA}" type="slidenum">
              <a:rPr lang="en-US" smtClean="0"/>
              <a:t>35</a:t>
            </a:fld>
            <a:endParaRPr lang="en-US" dirty="0"/>
          </a:p>
        </p:txBody>
      </p:sp>
    </p:spTree>
    <p:extLst>
      <p:ext uri="{BB962C8B-B14F-4D97-AF65-F5344CB8AC3E}">
        <p14:creationId xmlns:p14="http://schemas.microsoft.com/office/powerpoint/2010/main" val="3569323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signs can be signs of other things, look for extreme changes or combinations or something that really just doesn’t feel right to you</a:t>
            </a:r>
          </a:p>
          <a:p>
            <a:endParaRPr lang="en-US" dirty="0"/>
          </a:p>
          <a:p>
            <a:r>
              <a:rPr lang="en-US" dirty="0"/>
              <a:t>Suicidal thoughts- usually with older kids</a:t>
            </a:r>
          </a:p>
          <a:p>
            <a:endParaRPr lang="en-US" dirty="0"/>
          </a:p>
          <a:p>
            <a:r>
              <a:rPr lang="en-US" dirty="0"/>
              <a:t>Fear of going home – or fear of a specific person</a:t>
            </a:r>
          </a:p>
        </p:txBody>
      </p:sp>
      <p:sp>
        <p:nvSpPr>
          <p:cNvPr id="4" name="Slide Number Placeholder 3"/>
          <p:cNvSpPr>
            <a:spLocks noGrp="1"/>
          </p:cNvSpPr>
          <p:nvPr>
            <p:ph type="sldNum" sz="quarter" idx="10"/>
          </p:nvPr>
        </p:nvSpPr>
        <p:spPr/>
        <p:txBody>
          <a:bodyPr/>
          <a:lstStyle/>
          <a:p>
            <a:fld id="{D6FDF18F-15AE-469C-9200-039F2F8984AA}" type="slidenum">
              <a:rPr lang="en-US" smtClean="0"/>
              <a:t>36</a:t>
            </a:fld>
            <a:endParaRPr lang="en-US" dirty="0"/>
          </a:p>
        </p:txBody>
      </p:sp>
    </p:spTree>
    <p:extLst>
      <p:ext uri="{BB962C8B-B14F-4D97-AF65-F5344CB8AC3E}">
        <p14:creationId xmlns:p14="http://schemas.microsoft.com/office/powerpoint/2010/main" val="2279958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this intentional or just a non intentional injury that occurred?</a:t>
            </a:r>
          </a:p>
          <a:p>
            <a:endParaRPr lang="en-US" dirty="0"/>
          </a:p>
          <a:p>
            <a:r>
              <a:rPr lang="en-US" dirty="0"/>
              <a:t>It can be difficult to determine but you will likely have a gut reaction</a:t>
            </a:r>
          </a:p>
          <a:p>
            <a:endParaRPr lang="en-US" dirty="0"/>
          </a:p>
          <a:p>
            <a:r>
              <a:rPr lang="en-US" dirty="0"/>
              <a:t>Think back to when you were a kid, what kind of injuries did you have? From playing on your own? Playing with other kids? Playing sports?</a:t>
            </a:r>
          </a:p>
          <a:p>
            <a:endParaRPr lang="en-US" dirty="0"/>
          </a:p>
          <a:p>
            <a:r>
              <a:rPr lang="en-US" dirty="0"/>
              <a:t>When I played softball I always came back home with rug burn, scratches on my knees, legs and arms from sliding, bruises from getting hit by the ball </a:t>
            </a:r>
          </a:p>
        </p:txBody>
      </p:sp>
      <p:sp>
        <p:nvSpPr>
          <p:cNvPr id="4" name="Slide Number Placeholder 3"/>
          <p:cNvSpPr>
            <a:spLocks noGrp="1"/>
          </p:cNvSpPr>
          <p:nvPr>
            <p:ph type="sldNum" sz="quarter" idx="10"/>
          </p:nvPr>
        </p:nvSpPr>
        <p:spPr/>
        <p:txBody>
          <a:bodyPr/>
          <a:lstStyle/>
          <a:p>
            <a:fld id="{D6FDF18F-15AE-469C-9200-039F2F8984AA}" type="slidenum">
              <a:rPr lang="en-US" smtClean="0"/>
              <a:t>37</a:t>
            </a:fld>
            <a:endParaRPr lang="en-US" dirty="0"/>
          </a:p>
        </p:txBody>
      </p:sp>
    </p:spTree>
    <p:extLst>
      <p:ext uri="{BB962C8B-B14F-4D97-AF65-F5344CB8AC3E}">
        <p14:creationId xmlns:p14="http://schemas.microsoft.com/office/powerpoint/2010/main" val="2010452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AFTER OF “Kristy are you doing ok” – Offspring</a:t>
            </a:r>
            <a:r>
              <a:rPr lang="en-US" baseline="0" dirty="0"/>
              <a:t>  https://www.youtube.com/watch?v=c-IK90DQxvw</a:t>
            </a:r>
          </a:p>
          <a:p>
            <a:endParaRPr lang="en-US" u="sng" dirty="0"/>
          </a:p>
          <a:p>
            <a:endParaRPr lang="en-US" u="sng" dirty="0"/>
          </a:p>
          <a:p>
            <a:r>
              <a:rPr lang="en-US" u="none" dirty="0"/>
              <a:t>Grooming can occur for years prior to the abuse actually taking place.  For instance when the child is 3-4 years old the abuser begins telling them that they are the only one that loves the child, this is normal, its what other boys and girls do, I love you and you love me, after the comments the abuse happens and its really hard for the kids b/c they think it is normal, they don’t understand why their body reacts if the abuse shouldn’t be happening, they believe this is what is supposed to be happening and that they are in fact supposed to be participating</a:t>
            </a:r>
          </a:p>
          <a:p>
            <a:r>
              <a:rPr lang="en-US" u="none" dirty="0"/>
              <a:t>Can be hard for a child to come forward or talk about it because they don’t see it as wrong</a:t>
            </a:r>
          </a:p>
          <a:p>
            <a:endParaRPr lang="en-US" u="none" dirty="0"/>
          </a:p>
          <a:p>
            <a:r>
              <a:rPr lang="en-US" u="none" dirty="0"/>
              <a:t>The child may feel embarrassed or ashamed – much like adult sexual assault cases </a:t>
            </a:r>
            <a:r>
              <a:rPr lang="en-US" u="none" dirty="0">
                <a:sym typeface="Wingdings" panose="05000000000000000000" pitchFamily="2" charset="2"/>
              </a:rPr>
              <a:t> why didn’t I fight back, why me, why didn’t I say something </a:t>
            </a:r>
          </a:p>
          <a:p>
            <a:endParaRPr lang="en-US" u="none" dirty="0">
              <a:sym typeface="Wingdings" panose="05000000000000000000" pitchFamily="2" charset="2"/>
            </a:endParaRPr>
          </a:p>
          <a:p>
            <a:r>
              <a:rPr lang="en-US" u="none" dirty="0">
                <a:sym typeface="Wingdings" panose="05000000000000000000" pitchFamily="2" charset="2"/>
              </a:rPr>
              <a:t>REPORT ASAP!!!!</a:t>
            </a:r>
            <a:endParaRPr lang="en-US" u="none" dirty="0"/>
          </a:p>
          <a:p>
            <a:endParaRPr lang="en-US" dirty="0"/>
          </a:p>
        </p:txBody>
      </p:sp>
      <p:sp>
        <p:nvSpPr>
          <p:cNvPr id="4" name="Slide Number Placeholder 3"/>
          <p:cNvSpPr>
            <a:spLocks noGrp="1"/>
          </p:cNvSpPr>
          <p:nvPr>
            <p:ph type="sldNum" sz="quarter" idx="10"/>
          </p:nvPr>
        </p:nvSpPr>
        <p:spPr/>
        <p:txBody>
          <a:bodyPr/>
          <a:lstStyle/>
          <a:p>
            <a:fld id="{D6FDF18F-15AE-469C-9200-039F2F8984AA}" type="slidenum">
              <a:rPr lang="en-US" smtClean="0"/>
              <a:t>38</a:t>
            </a:fld>
            <a:endParaRPr lang="en-US" dirty="0"/>
          </a:p>
        </p:txBody>
      </p:sp>
    </p:spTree>
    <p:extLst>
      <p:ext uri="{BB962C8B-B14F-4D97-AF65-F5344CB8AC3E}">
        <p14:creationId xmlns:p14="http://schemas.microsoft.com/office/powerpoint/2010/main" val="79299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suspecting emotional abuse, try to match what you are seeing with the behavior of the child’s primary caregiver or the person demeaning them</a:t>
            </a:r>
          </a:p>
          <a:p>
            <a:endParaRPr lang="en-US" dirty="0"/>
          </a:p>
          <a:p>
            <a:r>
              <a:rPr lang="en-US" dirty="0"/>
              <a:t>Reject the child- don’t care how the child is doing</a:t>
            </a:r>
          </a:p>
          <a:p>
            <a:endParaRPr lang="en-US" dirty="0"/>
          </a:p>
          <a:p>
            <a:r>
              <a:rPr lang="en-US" dirty="0"/>
              <a:t>Make realistic and convincing threats to abandon or harm the child- “I am going to leave you somewhere and never pick you up”</a:t>
            </a:r>
          </a:p>
          <a:p>
            <a:endParaRPr lang="en-US" dirty="0"/>
          </a:p>
          <a:p>
            <a:r>
              <a:rPr lang="en-US" dirty="0"/>
              <a:t>Child is in a submissive mode while being openly, publicly and loudly embarrassed ( note: this is not the parent trying to gain control of a child in Walmart that is pitching a fit and grabbing everything off of the shelves)</a:t>
            </a:r>
          </a:p>
        </p:txBody>
      </p:sp>
      <p:sp>
        <p:nvSpPr>
          <p:cNvPr id="4" name="Slide Number Placeholder 3"/>
          <p:cNvSpPr>
            <a:spLocks noGrp="1"/>
          </p:cNvSpPr>
          <p:nvPr>
            <p:ph type="sldNum" sz="quarter" idx="10"/>
          </p:nvPr>
        </p:nvSpPr>
        <p:spPr/>
        <p:txBody>
          <a:bodyPr/>
          <a:lstStyle/>
          <a:p>
            <a:fld id="{D6FDF18F-15AE-469C-9200-039F2F8984AA}" type="slidenum">
              <a:rPr lang="en-US" smtClean="0"/>
              <a:t>39</a:t>
            </a:fld>
            <a:endParaRPr lang="en-US" dirty="0"/>
          </a:p>
        </p:txBody>
      </p:sp>
    </p:spTree>
    <p:extLst>
      <p:ext uri="{BB962C8B-B14F-4D97-AF65-F5344CB8AC3E}">
        <p14:creationId xmlns:p14="http://schemas.microsoft.com/office/powerpoint/2010/main" val="2598641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 to remain calm with your voice and facial impressions so that child doesn’t become fearful for reporting.  </a:t>
            </a:r>
          </a:p>
          <a:p>
            <a:r>
              <a:rPr lang="en-US" dirty="0" smtClean="0"/>
              <a:t>Be sure to not interrup</a:t>
            </a:r>
            <a:r>
              <a:rPr lang="en-US" baseline="0" dirty="0" smtClean="0"/>
              <a:t>t the child so he/she feels validated in the disclosure</a:t>
            </a:r>
            <a:endParaRPr lang="en-US" dirty="0"/>
          </a:p>
        </p:txBody>
      </p:sp>
      <p:sp>
        <p:nvSpPr>
          <p:cNvPr id="4" name="Slide Number Placeholder 3"/>
          <p:cNvSpPr>
            <a:spLocks noGrp="1"/>
          </p:cNvSpPr>
          <p:nvPr>
            <p:ph type="sldNum" sz="quarter" idx="10"/>
          </p:nvPr>
        </p:nvSpPr>
        <p:spPr/>
        <p:txBody>
          <a:bodyPr/>
          <a:lstStyle/>
          <a:p>
            <a:fld id="{D6FDF18F-15AE-469C-9200-039F2F8984AA}" type="slidenum">
              <a:rPr lang="en-US" smtClean="0"/>
              <a:t>40</a:t>
            </a:fld>
            <a:endParaRPr lang="en-US" dirty="0"/>
          </a:p>
        </p:txBody>
      </p:sp>
    </p:spTree>
    <p:extLst>
      <p:ext uri="{BB962C8B-B14F-4D97-AF65-F5344CB8AC3E}">
        <p14:creationId xmlns:p14="http://schemas.microsoft.com/office/powerpoint/2010/main" val="344652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good news is that 4-H today offers projects beyond growing</a:t>
            </a:r>
            <a:r>
              <a:rPr lang="en-US" baseline="0" dirty="0" smtClean="0"/>
              <a:t> corn and canning tomatoes.  4-H is working to reach the needs of youth throughout Wyoming and the United States.  In 4-H we offer projects in agricultures, family science, arts, technology, and so much more.  Can you guess the top projects in the Wyoming 4-H program?  You may be surprised that the top project is not related to agriculture.</a:t>
            </a:r>
          </a:p>
          <a:p>
            <a:endParaRPr lang="en-US" baseline="0" dirty="0" smtClean="0"/>
          </a:p>
          <a:p>
            <a:r>
              <a:rPr lang="en-US" baseline="0" dirty="0" smtClean="0"/>
              <a:t>*Feel free to change these to county stats.</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5</a:t>
            </a:fld>
            <a:endParaRPr lang="en-US"/>
          </a:p>
        </p:txBody>
      </p:sp>
    </p:spTree>
    <p:extLst>
      <p:ext uri="{BB962C8B-B14F-4D97-AF65-F5344CB8AC3E}">
        <p14:creationId xmlns:p14="http://schemas.microsoft.com/office/powerpoint/2010/main" val="177634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r>
              <a:rPr lang="en-US" dirty="0"/>
              <a:t>You have no idea what to do….First….</a:t>
            </a:r>
          </a:p>
          <a:p>
            <a:pPr defTabSz="907633"/>
            <a:endParaRPr lang="en-US" dirty="0"/>
          </a:p>
          <a:p>
            <a:pPr defTabSz="907633"/>
            <a:r>
              <a:rPr lang="en-US" dirty="0"/>
              <a:t>Every county in the state has an on call option but if its more serious you should call local law enforcement</a:t>
            </a:r>
          </a:p>
          <a:p>
            <a:pPr defTabSz="907633"/>
            <a:endParaRPr lang="en-US" dirty="0"/>
          </a:p>
          <a:p>
            <a:pPr defTabSz="907633"/>
            <a:r>
              <a:rPr lang="en-US" dirty="0"/>
              <a:t>You may remain anonymous, but it is helpful to the determination process and possible investigation for the agency to have your name and contact information</a:t>
            </a:r>
            <a:r>
              <a:rPr lang="en-US" dirty="0" smtClean="0"/>
              <a:t>.  If you are uncertain about</a:t>
            </a:r>
            <a:r>
              <a:rPr lang="en-US" baseline="0" dirty="0" smtClean="0"/>
              <a:t> making a report, contact the 4-H educator and you can make the report together.  It is important to have as much information as possible to assist the agency, so it is good if you are available for the reporting.</a:t>
            </a:r>
            <a:endParaRPr lang="en-US" dirty="0"/>
          </a:p>
          <a:p>
            <a:pPr defTabSz="907633"/>
            <a:endParaRPr lang="en-US" dirty="0"/>
          </a:p>
          <a:p>
            <a:r>
              <a:rPr lang="en-US" dirty="0"/>
              <a:t>Be prepared to provide the following information: </a:t>
            </a:r>
          </a:p>
          <a:p>
            <a:pPr lvl="1"/>
            <a:r>
              <a:rPr lang="en-US" dirty="0"/>
              <a:t>Name, age, sex, race and address of the child (or any other descriptive items around the child)</a:t>
            </a:r>
          </a:p>
          <a:p>
            <a:pPr lvl="1"/>
            <a:r>
              <a:rPr lang="en-US" dirty="0"/>
              <a:t>Specific information on the abuse suspected (or any other identifying characteristics)</a:t>
            </a:r>
          </a:p>
          <a:p>
            <a:pPr lvl="1"/>
            <a:r>
              <a:rPr lang="en-US" dirty="0"/>
              <a:t>Names, addresses, </a:t>
            </a:r>
            <a:r>
              <a:rPr lang="en-US" dirty="0" smtClean="0"/>
              <a:t>of </a:t>
            </a:r>
            <a:r>
              <a:rPr lang="en-US" dirty="0"/>
              <a:t>the parents, live-ins or caregivers</a:t>
            </a:r>
          </a:p>
          <a:p>
            <a:pPr lvl="1"/>
            <a:r>
              <a:rPr lang="en-US" dirty="0"/>
              <a:t>If you know or suspect that there is alcohol or drug abuse present in the family</a:t>
            </a:r>
          </a:p>
          <a:p>
            <a:pPr lvl="1"/>
            <a:r>
              <a:rPr lang="en-US" dirty="0"/>
              <a:t>If you know or suspect that domestic violence exists in the family (really beneficial to those that are going to respond to this situation, DFS responding to a home doesn’t have weapons like the sheriffs office so knowing if there is an alcohol/substance abuse issue, weapons in the home, a really aggressive situation, these can really help and can help keep everyone safe.)</a:t>
            </a:r>
          </a:p>
          <a:p>
            <a:pPr defTabSz="907633"/>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FDF18F-15AE-469C-9200-039F2F8984AA}" type="slidenum">
              <a:rPr lang="en-US" smtClean="0"/>
              <a:t>41</a:t>
            </a:fld>
            <a:endParaRPr lang="en-US" dirty="0"/>
          </a:p>
        </p:txBody>
      </p:sp>
    </p:spTree>
    <p:extLst>
      <p:ext uri="{BB962C8B-B14F-4D97-AF65-F5344CB8AC3E}">
        <p14:creationId xmlns:p14="http://schemas.microsoft.com/office/powerpoint/2010/main" val="2856910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conclude this training</a:t>
            </a:r>
            <a:r>
              <a:rPr lang="en-US" baseline="0" dirty="0" smtClean="0"/>
              <a:t> we have a few more points to cover about being a volunteer in the Wyoming 4-H program.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42</a:t>
            </a:fld>
            <a:endParaRPr lang="en-US"/>
          </a:p>
        </p:txBody>
      </p:sp>
    </p:spTree>
    <p:extLst>
      <p:ext uri="{BB962C8B-B14F-4D97-AF65-F5344CB8AC3E}">
        <p14:creationId xmlns:p14="http://schemas.microsoft.com/office/powerpoint/2010/main" val="735309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completing this training,</a:t>
            </a:r>
            <a:r>
              <a:rPr lang="en-US" baseline="0" dirty="0" smtClean="0"/>
              <a:t> your online enrollment, and your background check you have options about how you want to be involved in the Wyoming 4-H program.  You can choose to be </a:t>
            </a:r>
          </a:p>
          <a:p>
            <a:r>
              <a:rPr lang="en-US" baseline="0" dirty="0" smtClean="0"/>
              <a:t>An activity volunteer – helping out with club or county events, driving youth around, planning fundraisers, and the other similar activities</a:t>
            </a:r>
          </a:p>
          <a:p>
            <a:r>
              <a:rPr lang="en-US" baseline="0" dirty="0" smtClean="0"/>
              <a:t>A Club volunteer – running a 4-H club, working with youth officers and communicating activities and events to members</a:t>
            </a:r>
          </a:p>
          <a:p>
            <a:r>
              <a:rPr lang="en-US" baseline="0" dirty="0" smtClean="0"/>
              <a:t>A project volunteer – leading a project in which you have interest or are willing to learn more</a:t>
            </a:r>
          </a:p>
          <a:p>
            <a:r>
              <a:rPr lang="en-US" baseline="0" dirty="0" smtClean="0"/>
              <a:t>A committee member – helping to plan events and county program and shape your local and state 4-H program</a:t>
            </a:r>
          </a:p>
          <a:p>
            <a:r>
              <a:rPr lang="en-US" baseline="0" dirty="0" smtClean="0"/>
              <a:t>A coach – working with a team of interested youth to compete in a county or state contest</a:t>
            </a:r>
          </a:p>
          <a:p>
            <a:r>
              <a:rPr lang="en-US" baseline="0" dirty="0" smtClean="0"/>
              <a:t>A chaperone – Staying overnight with youth during a trip or camp</a:t>
            </a:r>
          </a:p>
          <a:p>
            <a:endParaRPr lang="en-US" baseline="0" dirty="0" smtClean="0"/>
          </a:p>
          <a:p>
            <a:r>
              <a:rPr lang="en-US" baseline="0" dirty="0" smtClean="0"/>
              <a:t>A job description for each of these roles can be found online or by contacting your 4-H educator.</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43</a:t>
            </a:fld>
            <a:endParaRPr lang="en-US"/>
          </a:p>
        </p:txBody>
      </p:sp>
    </p:spTree>
    <p:extLst>
      <p:ext uri="{BB962C8B-B14F-4D97-AF65-F5344CB8AC3E}">
        <p14:creationId xmlns:p14="http://schemas.microsoft.com/office/powerpoint/2010/main" val="3745696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a:buFontTx/>
              <a:buChar char="•"/>
            </a:pPr>
            <a:r>
              <a:rPr lang="en-US" dirty="0" smtClean="0"/>
              <a:t>Did you know that</a:t>
            </a:r>
            <a:r>
              <a:rPr lang="en-US" baseline="0" dirty="0" smtClean="0"/>
              <a:t> when identifying a 4</a:t>
            </a:r>
            <a:r>
              <a:rPr lang="en-US" baseline="30000" dirty="0" smtClean="0"/>
              <a:t>th</a:t>
            </a:r>
            <a:r>
              <a:rPr lang="en-US" baseline="0" dirty="0" smtClean="0"/>
              <a:t> H the original suggestion was Hustle?  I think that Health was a much better choice.  </a:t>
            </a:r>
            <a:endParaRPr lang="en-US" dirty="0" smtClean="0"/>
          </a:p>
          <a:p>
            <a:pPr marL="165100" indent="-165100">
              <a:buFontTx/>
              <a:buChar char="•"/>
            </a:pPr>
            <a:endParaRPr lang="en-US" dirty="0" smtClean="0"/>
          </a:p>
          <a:p>
            <a:pPr marL="165100" indent="-165100">
              <a:buFontTx/>
              <a:buChar char="•"/>
            </a:pPr>
            <a:r>
              <a:rPr lang="en-US" dirty="0" smtClean="0"/>
              <a:t>Being a leader</a:t>
            </a:r>
            <a:r>
              <a:rPr lang="en-US" baseline="0" dirty="0" smtClean="0"/>
              <a:t> in 4-H comes with responsibility.  As a 4-H leader you are not only changing the lives of the young people you work with, you are also granted permission to use the 4-H clover. </a:t>
            </a:r>
            <a:r>
              <a:rPr lang="en-US" altLang="en-US" dirty="0" smtClean="0">
                <a:latin typeface="Arial" panose="020B0604020202020204" pitchFamily="34" charset="0"/>
              </a:rPr>
              <a:t>The 4-H Clover is one of the few emblems that are regulated by law and may only be used within the guidelines set up by the USDA.   Because of this the clover</a:t>
            </a:r>
            <a:r>
              <a:rPr lang="en-US" altLang="en-US" baseline="0" dirty="0" smtClean="0">
                <a:latin typeface="Arial" panose="020B0604020202020204" pitchFamily="34" charset="0"/>
              </a:rPr>
              <a:t> needs to be used correctly.  </a:t>
            </a:r>
            <a:endParaRPr lang="en-US" altLang="en-US" dirty="0" smtClean="0">
              <a:latin typeface="Arial" panose="020B0604020202020204" pitchFamily="34" charset="0"/>
            </a:endParaRPr>
          </a:p>
          <a:p>
            <a:pPr marL="165100" indent="-165100">
              <a:buFontTx/>
              <a:buChar char="•"/>
            </a:pPr>
            <a:endParaRPr lang="en-US" altLang="en-US" dirty="0" smtClean="0">
              <a:latin typeface="Arial" panose="020B0604020202020204" pitchFamily="34" charset="0"/>
            </a:endParaRPr>
          </a:p>
          <a:p>
            <a:pPr marL="165100" indent="-165100">
              <a:buFontTx/>
              <a:buChar char="•"/>
            </a:pPr>
            <a:r>
              <a:rPr lang="en-US" altLang="en-US" dirty="0" smtClean="0">
                <a:latin typeface="Arial" panose="020B0604020202020204" pitchFamily="34" charset="0"/>
              </a:rPr>
              <a:t>Look at the two emblems before</a:t>
            </a:r>
            <a:r>
              <a:rPr lang="en-US" altLang="en-US" baseline="0" dirty="0" smtClean="0">
                <a:latin typeface="Arial" panose="020B0604020202020204" pitchFamily="34" charset="0"/>
              </a:rPr>
              <a:t> you.  Does anyone have a guess which clover is being used correctly.  </a:t>
            </a:r>
          </a:p>
          <a:p>
            <a:pPr marL="165100" indent="-165100">
              <a:buFontTx/>
              <a:buChar char="•"/>
            </a:pPr>
            <a:endParaRPr lang="en-US" altLang="en-US" baseline="0" dirty="0" smtClean="0">
              <a:latin typeface="Arial" panose="020B0604020202020204" pitchFamily="34" charset="0"/>
            </a:endParaRPr>
          </a:p>
          <a:p>
            <a:pPr marL="165100" indent="-165100">
              <a:buFontTx/>
              <a:buChar char="•"/>
            </a:pPr>
            <a:r>
              <a:rPr lang="en-US" altLang="en-US" baseline="0" dirty="0" smtClean="0">
                <a:latin typeface="Arial" panose="020B0604020202020204" pitchFamily="34" charset="0"/>
              </a:rPr>
              <a:t>The answer is the clover on the right.  </a:t>
            </a:r>
          </a:p>
          <a:p>
            <a:pPr marL="165100" indent="-165100">
              <a:buFontTx/>
              <a:buChar char="•"/>
            </a:pPr>
            <a:endParaRPr lang="en-US" altLang="en-US" dirty="0" smtClean="0">
              <a:latin typeface="Arial" panose="020B0604020202020204" pitchFamily="34" charset="0"/>
            </a:endParaRPr>
          </a:p>
          <a:p>
            <a:pPr marL="165100" indent="-165100">
              <a:buFontTx/>
              <a:buChar char="•"/>
            </a:pPr>
            <a:r>
              <a:rPr lang="en-US" altLang="en-US" dirty="0" smtClean="0">
                <a:latin typeface="Arial" panose="020B0604020202020204" pitchFamily="34" charset="0"/>
              </a:rPr>
              <a:t>The Official 4-H Emblem is a 4-leaf clover with an H in each leaf, with the stem turned to the right. The Emblem may be two-dimensional (flat) or three dimensional (with shadows that show depth and perspective).  The emblem</a:t>
            </a:r>
            <a:r>
              <a:rPr lang="en-US" altLang="en-US" baseline="0" dirty="0" smtClean="0">
                <a:latin typeface="Arial" panose="020B0604020202020204" pitchFamily="34" charset="0"/>
              </a:rPr>
              <a:t> on the right also includes the 18 USC 707.  This is the United State Congress number that protects the clover.  </a:t>
            </a:r>
            <a:endParaRPr lang="en-US" altLang="en-US" dirty="0" smtClean="0">
              <a:latin typeface="Arial" panose="020B0604020202020204" pitchFamily="34" charset="0"/>
            </a:endParaRPr>
          </a:p>
          <a:p>
            <a:pPr marL="0" indent="0">
              <a:buFontTx/>
              <a:buNone/>
            </a:pPr>
            <a:endParaRPr lang="en-US" altLang="en-US" dirty="0" smtClean="0">
              <a:latin typeface="Arial" panose="020B0604020202020204" pitchFamily="34" charset="0"/>
            </a:endParaRPr>
          </a:p>
          <a:p>
            <a:pPr marL="165100" indent="-165100">
              <a:buFontTx/>
              <a:buChar char="•"/>
            </a:pPr>
            <a:r>
              <a:rPr lang="en-US" altLang="en-US" dirty="0" smtClean="0">
                <a:latin typeface="Arial" panose="020B0604020202020204" pitchFamily="34" charset="0"/>
              </a:rPr>
              <a:t>The emblem can only be used “for educational or information uses which the Cooperative Extension Service deems to be in the best interest of the 4-H program, which can be properly controlled by Extension Services ”</a:t>
            </a:r>
          </a:p>
          <a:p>
            <a:pPr marL="165100" indent="-165100">
              <a:buFontTx/>
              <a:buChar char="•"/>
            </a:pPr>
            <a:endParaRPr lang="en-US" altLang="en-US" dirty="0" smtClean="0">
              <a:latin typeface="Arial" panose="020B0604020202020204" pitchFamily="34" charset="0"/>
            </a:endParaRPr>
          </a:p>
          <a:p>
            <a:pPr marL="165100" indent="-165100">
              <a:buFontTx/>
              <a:buChar char="•"/>
            </a:pPr>
            <a:r>
              <a:rPr lang="en-US" altLang="en-US" dirty="0" smtClean="0">
                <a:latin typeface="Arial" panose="020B0604020202020204" pitchFamily="34" charset="0"/>
              </a:rPr>
              <a:t>If you are making a flyer for a club activity or printing club T-shirts using the emblem is an acceptable use. Selling your private animals and marketing them using to 4-H emblem is inappropriate.</a:t>
            </a:r>
          </a:p>
          <a:p>
            <a:pPr marL="165100" indent="-165100">
              <a:buFontTx/>
              <a:buChar char="•"/>
            </a:pPr>
            <a:endParaRPr lang="en-US" altLang="en-US" dirty="0" smtClean="0">
              <a:latin typeface="Arial" panose="020B0604020202020204" pitchFamily="34" charset="0"/>
            </a:endParaRPr>
          </a:p>
          <a:p>
            <a:pPr marL="165100" indent="-165100">
              <a:buFontTx/>
              <a:buChar char="•"/>
            </a:pPr>
            <a:r>
              <a:rPr lang="en-US" altLang="en-US" dirty="0" smtClean="0">
                <a:latin typeface="Arial" panose="020B0604020202020204" pitchFamily="34" charset="0"/>
              </a:rPr>
              <a:t>If you have a questions about an appropriate use please contact your local Extension Office </a:t>
            </a:r>
            <a:r>
              <a:rPr lang="en-US" altLang="en-US" u="sng" dirty="0" smtClean="0">
                <a:latin typeface="Arial" panose="020B0604020202020204" pitchFamily="34" charset="0"/>
              </a:rPr>
              <a:t>prior</a:t>
            </a:r>
            <a:r>
              <a:rPr lang="en-US" altLang="en-US" dirty="0" smtClean="0">
                <a:latin typeface="Arial" panose="020B0604020202020204" pitchFamily="34" charset="0"/>
              </a:rPr>
              <a:t> to the use of the emblem.</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44</a:t>
            </a:fld>
            <a:endParaRPr lang="en-US"/>
          </a:p>
        </p:txBody>
      </p:sp>
    </p:spTree>
    <p:extLst>
      <p:ext uri="{BB962C8B-B14F-4D97-AF65-F5344CB8AC3E}">
        <p14:creationId xmlns:p14="http://schemas.microsoft.com/office/powerpoint/2010/main" val="2322101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rule for using the clover</a:t>
            </a:r>
            <a:r>
              <a:rPr lang="en-US" baseline="0" dirty="0" smtClean="0"/>
              <a:t> emblem there are additional rules for raising money for the 4-H program.  </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46</a:t>
            </a:fld>
            <a:endParaRPr lang="en-US"/>
          </a:p>
        </p:txBody>
      </p:sp>
    </p:spTree>
    <p:extLst>
      <p:ext uri="{BB962C8B-B14F-4D97-AF65-F5344CB8AC3E}">
        <p14:creationId xmlns:p14="http://schemas.microsoft.com/office/powerpoint/2010/main" val="1326261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are now ready to take on the world of 4-H.  Here are a few keys to help you be successful.</a:t>
            </a:r>
          </a:p>
          <a:p>
            <a:r>
              <a:rPr lang="en-US" baseline="0" dirty="0" smtClean="0"/>
              <a:t>Communication is key.  Find out how communication happens in your club and county and do your best to communicate with members and leaders.</a:t>
            </a:r>
          </a:p>
          <a:p>
            <a:r>
              <a:rPr lang="en-US" baseline="0" dirty="0" smtClean="0"/>
              <a:t>Use the positive youth development concepts you heard about today.  Essential elements, experiential learning, and life skills.</a:t>
            </a:r>
          </a:p>
          <a:p>
            <a:r>
              <a:rPr lang="en-US" baseline="0" dirty="0" smtClean="0"/>
              <a:t>Get started, don’t wait for someone to ask.</a:t>
            </a:r>
          </a:p>
          <a:p>
            <a:r>
              <a:rPr lang="en-US" baseline="0" dirty="0" smtClean="0"/>
              <a:t>Learn more when you can.  Check out the Wyoming 4-H volunteer webpage, attend trainings, and do your best to find out more.</a:t>
            </a:r>
          </a:p>
          <a:p>
            <a:r>
              <a:rPr lang="en-US" baseline="0" dirty="0" smtClean="0"/>
              <a:t>And most importantly ask questions, we never know what you need to know if you don’t ask.</a:t>
            </a:r>
          </a:p>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47</a:t>
            </a:fld>
            <a:endParaRPr lang="en-US"/>
          </a:p>
        </p:txBody>
      </p:sp>
    </p:spTree>
    <p:extLst>
      <p:ext uri="{BB962C8B-B14F-4D97-AF65-F5344CB8AC3E}">
        <p14:creationId xmlns:p14="http://schemas.microsoft.com/office/powerpoint/2010/main" val="1545634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attending this training.  As</a:t>
            </a:r>
            <a:r>
              <a:rPr lang="en-US" baseline="0" dirty="0" smtClean="0"/>
              <a:t> we end I would like to show one more video that really brings home why we need you as leaders.  Again thank you for volunteering.  </a:t>
            </a:r>
            <a:r>
              <a:rPr lang="en-US" dirty="0" smtClean="0"/>
              <a:t>Please remember to enroll in 4honlin</a:t>
            </a:r>
            <a:r>
              <a:rPr lang="en-US" baseline="0" dirty="0" smtClean="0"/>
              <a:t>e if you have not already.</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48</a:t>
            </a:fld>
            <a:endParaRPr lang="en-US"/>
          </a:p>
        </p:txBody>
      </p:sp>
    </p:spTree>
    <p:extLst>
      <p:ext uri="{BB962C8B-B14F-4D97-AF65-F5344CB8AC3E}">
        <p14:creationId xmlns:p14="http://schemas.microsoft.com/office/powerpoint/2010/main" val="1837632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49</a:t>
            </a:fld>
            <a:endParaRPr lang="en-US"/>
          </a:p>
        </p:txBody>
      </p:sp>
    </p:spTree>
    <p:extLst>
      <p:ext uri="{BB962C8B-B14F-4D97-AF65-F5344CB8AC3E}">
        <p14:creationId xmlns:p14="http://schemas.microsoft.com/office/powerpoint/2010/main" val="284518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Most</a:t>
            </a:r>
            <a:r>
              <a:rPr lang="en-US" baseline="0" dirty="0" smtClean="0"/>
              <a:t> of us are familiar with our local 4-H club or county program, but 4-H is much bigger than that.  In addition to your club at the local level 4-H is impacted by County Commissioners who help to fund the 4-H program in the county.  The county program is guided by your 4-H Educator who receive feedback and ideas from 4-H County Committees.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r>
              <a:rPr lang="en-US" baseline="0" dirty="0" smtClean="0"/>
              <a:t>At the State Level, the State 4-H Office works to develop trainings and opportunities for volunteers and members.  4-H is part of the University of Wyoming Extension System which means the Extension Director and the University President are also part of the 4-H program.  In addition we receive state funding so we rely on the support of the Wyoming Legislature and the Wyoming 4-H Foundation to help fund the 4-H program.</a:t>
            </a:r>
          </a:p>
          <a:p>
            <a:endParaRPr lang="en-US" baseline="0" dirty="0" smtClean="0"/>
          </a:p>
          <a:p>
            <a:r>
              <a:rPr lang="en-US" baseline="0" dirty="0" smtClean="0"/>
              <a:t>4-H reaches all of the way to the National Level.  The National 4-H Staff are part of the USDA and funding for 4-H is part of legislation made by the United State Congress.</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6</a:t>
            </a:fld>
            <a:endParaRPr lang="en-US"/>
          </a:p>
        </p:txBody>
      </p:sp>
    </p:spTree>
    <p:extLst>
      <p:ext uri="{BB962C8B-B14F-4D97-AF65-F5344CB8AC3E}">
        <p14:creationId xmlns:p14="http://schemas.microsoft.com/office/powerpoint/2010/main" val="187050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The 4-H program is supported by a unique blend of tax funds (county, state, and federal) and private donations. State and federal tax funds are used to help pay extension staff salaries and to provide educational materials. County money supports the operation of local extension offices. </a:t>
            </a:r>
          </a:p>
          <a:p>
            <a:endParaRPr lang="en-US" altLang="en-US" dirty="0" smtClean="0">
              <a:latin typeface="Arial" panose="020B0604020202020204" pitchFamily="34" charset="0"/>
            </a:endParaRPr>
          </a:p>
          <a:p>
            <a:r>
              <a:rPr lang="en-US" altLang="en-US" dirty="0" smtClean="0">
                <a:latin typeface="Arial" panose="020B0604020202020204" pitchFamily="34" charset="0"/>
              </a:rPr>
              <a:t>Our unique set of funding</a:t>
            </a:r>
            <a:r>
              <a:rPr lang="en-US" altLang="en-US" baseline="0" dirty="0" smtClean="0">
                <a:latin typeface="Arial" panose="020B0604020202020204" pitchFamily="34" charset="0"/>
              </a:rPr>
              <a:t> sources also mean that we must meet a unique set of requirements.  The 4-H program may require you to answer questions, follow policies, and fill out paperwork that is not like other organizations.  The model above is part of the reason why this happens.  </a:t>
            </a:r>
          </a:p>
          <a:p>
            <a:r>
              <a:rPr lang="en-US" altLang="en-US" baseline="0" dirty="0" smtClean="0">
                <a:latin typeface="Arial" panose="020B0604020202020204" pitchFamily="34" charset="0"/>
              </a:rPr>
              <a:t/>
            </a:r>
            <a:br>
              <a:rPr lang="en-US" altLang="en-US" baseline="0" dirty="0" smtClean="0">
                <a:latin typeface="Arial" panose="020B0604020202020204" pitchFamily="34" charset="0"/>
              </a:rPr>
            </a:br>
            <a:r>
              <a:rPr lang="en-US" altLang="en-US" baseline="0" dirty="0" smtClean="0">
                <a:latin typeface="Arial" panose="020B0604020202020204" pitchFamily="34" charset="0"/>
              </a:rPr>
              <a:t>Our funding also means that programming is different by state and county.  If you move to a county program, even if both counties are in Wyoming, you may find that business is conducted a little different in each county.  You will want to check with your 4-H Educator if you have questions about confusing or differing procedures related to 4-H programming efforts.  </a:t>
            </a:r>
          </a:p>
          <a:p>
            <a:endParaRPr lang="en-US" altLang="en-US"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790391E9-225B-496F-B782-ACB60519B99A}" type="slidenum">
              <a:rPr lang="en-US" smtClean="0"/>
              <a:t>7</a:t>
            </a:fld>
            <a:endParaRPr lang="en-US"/>
          </a:p>
        </p:txBody>
      </p:sp>
    </p:spTree>
    <p:extLst>
      <p:ext uri="{BB962C8B-B14F-4D97-AF65-F5344CB8AC3E}">
        <p14:creationId xmlns:p14="http://schemas.microsoft.com/office/powerpoint/2010/main" val="368197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Since UW Extension receives federal funding we must follow the UW Affirmative Action plan. This ensures that all 4-H members and volunteers are treated equal regardless of their race, color, religion, sex, national origin, disability, age, veteran status, sexual orientation, or political belief. You may notice a disclaimer statement on documents created by any UW entity. In 4-H we make every reasonable accommodation to help youth and adults participate in our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In addition</a:t>
            </a:r>
            <a:r>
              <a:rPr lang="en-US" altLang="en-US" baseline="0" dirty="0" smtClean="0">
                <a:latin typeface="Arial" panose="020B0604020202020204" pitchFamily="34" charset="0"/>
              </a:rPr>
              <a:t> we are required to follow policies of the University of Wyoming.  One of those policies when working with youth is that volunteers receive training.  This is one of the reasons we ask that all new volunteers participate in the New Leader Training.  </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790391E9-225B-496F-B782-ACB60519B99A}" type="slidenum">
              <a:rPr lang="en-US" smtClean="0"/>
              <a:t>8</a:t>
            </a:fld>
            <a:endParaRPr lang="en-US"/>
          </a:p>
        </p:txBody>
      </p:sp>
    </p:spTree>
    <p:extLst>
      <p:ext uri="{BB962C8B-B14F-4D97-AF65-F5344CB8AC3E}">
        <p14:creationId xmlns:p14="http://schemas.microsoft.com/office/powerpoint/2010/main" val="214441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Wyoming 4-H polices outline specific for the</a:t>
            </a:r>
            <a:r>
              <a:rPr lang="en-US" baseline="0" dirty="0" smtClean="0"/>
              <a:t> delivery of the Wyoming 4-H program.   The policy documents start out by sharing the mission, vision, and values of the program.  The work that we do in 4-H is all about helping youth to reach their full potential by working and learning in partnership with caring adults.  This mission statement makes your role as a 4-H volunteer very important.  Without you we would not be able to carry out a core piece of our mission statement.  </a:t>
            </a:r>
          </a:p>
          <a:p>
            <a:endParaRPr lang="en-US" baseline="0" dirty="0" smtClean="0"/>
          </a:p>
          <a:p>
            <a:r>
              <a:rPr lang="en-US" baseline="0" dirty="0" smtClean="0"/>
              <a:t>When doing this we use the PYD philosophy.  Does anyone know what PYD stands for?</a:t>
            </a:r>
            <a:endParaRPr lang="en-US" dirty="0"/>
          </a:p>
        </p:txBody>
      </p:sp>
      <p:sp>
        <p:nvSpPr>
          <p:cNvPr id="4" name="Slide Number Placeholder 3"/>
          <p:cNvSpPr>
            <a:spLocks noGrp="1"/>
          </p:cNvSpPr>
          <p:nvPr>
            <p:ph type="sldNum" sz="quarter" idx="10"/>
          </p:nvPr>
        </p:nvSpPr>
        <p:spPr/>
        <p:txBody>
          <a:bodyPr/>
          <a:lstStyle/>
          <a:p>
            <a:fld id="{790391E9-225B-496F-B782-ACB60519B99A}" type="slidenum">
              <a:rPr lang="en-US" smtClean="0"/>
              <a:t>9</a:t>
            </a:fld>
            <a:endParaRPr lang="en-US"/>
          </a:p>
        </p:txBody>
      </p:sp>
    </p:spTree>
    <p:extLst>
      <p:ext uri="{BB962C8B-B14F-4D97-AF65-F5344CB8AC3E}">
        <p14:creationId xmlns:p14="http://schemas.microsoft.com/office/powerpoint/2010/main" val="134320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PYD stands for positive youth development.  </a:t>
            </a:r>
          </a:p>
          <a:p>
            <a:endParaRPr lang="en-US" dirty="0" smtClean="0"/>
          </a:p>
          <a:p>
            <a:r>
              <a:rPr lang="en-US" dirty="0" smtClean="0"/>
              <a:t>In your</a:t>
            </a:r>
            <a:r>
              <a:rPr lang="en-US" baseline="0" dirty="0" smtClean="0"/>
              <a:t> folder you will find out a handout that addresses the ins and outs of PYD.  </a:t>
            </a:r>
          </a:p>
          <a:p>
            <a:r>
              <a:rPr lang="en-US" baseline="0" dirty="0" err="1" smtClean="0"/>
              <a:t>Highliths</a:t>
            </a:r>
            <a:r>
              <a:rPr lang="en-US" baseline="0" dirty="0" smtClean="0"/>
              <a:t> of PYD include: </a:t>
            </a:r>
          </a:p>
          <a:p>
            <a:pPr marL="285750" indent="-285750">
              <a:buFont typeface="Arial" panose="020B0604020202020204" pitchFamily="34" charset="0"/>
              <a:buChar char="•"/>
            </a:pPr>
            <a:r>
              <a:rPr lang="en-US" sz="1200" dirty="0" smtClean="0"/>
              <a:t>A program that Recognize and utilize youth strengths.</a:t>
            </a:r>
          </a:p>
          <a:p>
            <a:pPr marL="285750" indent="-285750">
              <a:buFont typeface="Arial" panose="020B0604020202020204" pitchFamily="34" charset="0"/>
              <a:buChar char="•"/>
            </a:pPr>
            <a:r>
              <a:rPr lang="en-US" sz="1200" dirty="0" smtClean="0"/>
              <a:t>A program</a:t>
            </a:r>
            <a:r>
              <a:rPr lang="en-US" sz="1200" baseline="0" dirty="0" smtClean="0"/>
              <a:t> that </a:t>
            </a:r>
            <a:r>
              <a:rPr lang="en-US" sz="1200" dirty="0" smtClean="0"/>
              <a:t>Provides a environment for positive learning experiences.</a:t>
            </a:r>
          </a:p>
          <a:p>
            <a:pPr marL="285750" indent="-285750">
              <a:buFont typeface="Arial" panose="020B0604020202020204" pitchFamily="34" charset="0"/>
              <a:buChar char="•"/>
            </a:pPr>
            <a:r>
              <a:rPr lang="en-US" sz="1200" dirty="0" smtClean="0"/>
              <a:t>A program that Fosters positive relationships with caring adults and other youth.</a:t>
            </a:r>
          </a:p>
          <a:p>
            <a:pPr marL="285750" indent="-285750">
              <a:buFont typeface="Arial" panose="020B0604020202020204" pitchFamily="34" charset="0"/>
              <a:buChar char="•"/>
            </a:pPr>
            <a:r>
              <a:rPr lang="en-US" sz="1200" dirty="0" smtClean="0"/>
              <a:t>A program Supports youths need to build their leadership skills.</a:t>
            </a:r>
          </a:p>
          <a:p>
            <a:pPr marL="285750" indent="-285750">
              <a:buFont typeface="Arial" panose="020B0604020202020204" pitchFamily="34" charset="0"/>
              <a:buChar char="•"/>
            </a:pPr>
            <a:r>
              <a:rPr lang="en-US" sz="1200" dirty="0" smtClean="0"/>
              <a:t>And a program Provides a safe environment for youth to take risks.</a:t>
            </a:r>
          </a:p>
          <a:p>
            <a:pPr marL="285750" indent="-285750">
              <a:buFont typeface="Arial" panose="020B0604020202020204" pitchFamily="34" charset="0"/>
              <a:buChar char="•"/>
            </a:pPr>
            <a:endParaRPr lang="en-US" sz="1200" dirty="0" smtClean="0"/>
          </a:p>
          <a:p>
            <a:pPr marL="0" indent="0">
              <a:buFont typeface="Arial" panose="020B0604020202020204" pitchFamily="34" charset="0"/>
              <a:buNone/>
            </a:pPr>
            <a:r>
              <a:rPr lang="en-US" sz="1200" dirty="0" smtClean="0"/>
              <a:t>As you work with youth in the 4-H program</a:t>
            </a:r>
            <a:r>
              <a:rPr lang="en-US" sz="1200" baseline="0" dirty="0" smtClean="0"/>
              <a:t> remember that the principles of PYD should be part of your program planning and implementation.</a:t>
            </a:r>
            <a:endParaRPr lang="en-US" sz="1200" dirty="0" smtClean="0"/>
          </a:p>
        </p:txBody>
      </p:sp>
      <p:sp>
        <p:nvSpPr>
          <p:cNvPr id="4" name="Slide Number Placeholder 3"/>
          <p:cNvSpPr>
            <a:spLocks noGrp="1"/>
          </p:cNvSpPr>
          <p:nvPr>
            <p:ph type="sldNum" sz="quarter" idx="10"/>
          </p:nvPr>
        </p:nvSpPr>
        <p:spPr/>
        <p:txBody>
          <a:bodyPr/>
          <a:lstStyle/>
          <a:p>
            <a:fld id="{790391E9-225B-496F-B782-ACB60519B99A}" type="slidenum">
              <a:rPr lang="en-US" smtClean="0"/>
              <a:t>10</a:t>
            </a:fld>
            <a:endParaRPr lang="en-US"/>
          </a:p>
        </p:txBody>
      </p:sp>
    </p:spTree>
    <p:extLst>
      <p:ext uri="{BB962C8B-B14F-4D97-AF65-F5344CB8AC3E}">
        <p14:creationId xmlns:p14="http://schemas.microsoft.com/office/powerpoint/2010/main" val="2163435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51648" y="1780529"/>
            <a:ext cx="6872466" cy="1819922"/>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51647" y="3886200"/>
            <a:ext cx="687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D4B13E-FDB4-47DB-AADD-5CF9DCA018C8}" type="datetimeFigureOut">
              <a:rPr lang="en-US" smtClean="0"/>
              <a:t>5/7/2019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8A3DFE-8588-4BC1-8378-3F1C92BA01DF}" type="slidenum">
              <a:rPr lang="en-US" smtClean="0"/>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07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6A3F0C0-A09F-BB43-8BC4-C71F26B379E8}" type="datetimeFigureOut">
              <a:rPr lang="en-US" smtClean="0"/>
              <a:t>5/7/2019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AE95EB-6456-CA44-977A-44FC9F30B5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2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600" kern="1200" cap="all">
          <a:solidFill>
            <a:schemeClr val="tx1"/>
          </a:solidFill>
          <a:latin typeface="Futura Medium"/>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Futura Medium"/>
          <a:ea typeface="+mn-ea"/>
          <a:cs typeface="Futura Medium"/>
        </a:defRPr>
      </a:lvl1pPr>
      <a:lvl2pPr marL="742950" indent="-285750" algn="l" defTabSz="457200" rtl="0" eaLnBrk="1" latinLnBrk="0" hangingPunct="1">
        <a:spcBef>
          <a:spcPct val="20000"/>
        </a:spcBef>
        <a:buFont typeface="Arial"/>
        <a:buChar char="–"/>
        <a:defRPr sz="2800" b="0" i="0" kern="1200">
          <a:solidFill>
            <a:schemeClr val="tx1"/>
          </a:solidFill>
          <a:latin typeface="Futura Medium"/>
          <a:ea typeface="+mn-ea"/>
          <a:cs typeface="Futura Medium"/>
        </a:defRPr>
      </a:lvl2pPr>
      <a:lvl3pPr marL="1143000" indent="-228600" algn="l" defTabSz="457200" rtl="0" eaLnBrk="1" latinLnBrk="0" hangingPunct="1">
        <a:spcBef>
          <a:spcPct val="20000"/>
        </a:spcBef>
        <a:buFont typeface="Arial"/>
        <a:buChar char="•"/>
        <a:defRPr sz="2400" b="0" i="0" kern="1200">
          <a:solidFill>
            <a:schemeClr val="tx1"/>
          </a:solidFill>
          <a:latin typeface="Futura Medium"/>
          <a:ea typeface="+mn-ea"/>
          <a:cs typeface="Futura Medium"/>
        </a:defRPr>
      </a:lvl3pPr>
      <a:lvl4pPr marL="1600200" indent="-228600" algn="l" defTabSz="457200" rtl="0" eaLnBrk="1" latinLnBrk="0" hangingPunct="1">
        <a:spcBef>
          <a:spcPct val="20000"/>
        </a:spcBef>
        <a:buFont typeface="Arial"/>
        <a:buChar char="–"/>
        <a:defRPr sz="2000" b="0" i="0" kern="1200">
          <a:solidFill>
            <a:schemeClr val="tx1"/>
          </a:solidFill>
          <a:latin typeface="Futura Medium"/>
          <a:ea typeface="+mn-ea"/>
          <a:cs typeface="Futura Medium"/>
        </a:defRPr>
      </a:lvl4pPr>
      <a:lvl5pPr marL="2057400" indent="-228600" algn="l" defTabSz="457200" rtl="0" eaLnBrk="1" latinLnBrk="0" hangingPunct="1">
        <a:spcBef>
          <a:spcPct val="20000"/>
        </a:spcBef>
        <a:buFont typeface="Arial"/>
        <a:buChar char="»"/>
        <a:defRPr sz="2000" b="0" i="0" kern="1200">
          <a:solidFill>
            <a:schemeClr val="tx1"/>
          </a:solidFill>
          <a:latin typeface="Futura Medium"/>
          <a:ea typeface="+mn-ea"/>
          <a:cs typeface="Futura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3.jpeg"/><Relationship Id="rId4" Type="http://schemas.openxmlformats.org/officeDocument/2006/relationships/hyperlink" Target="http://www.google.com/url?sa=i&amp;rct=j&amp;q=&amp;esrc=s&amp;frm=1&amp;source=images&amp;cd=&amp;cad=rja&amp;docid=tbkuz5gUTBxOfM&amp;tbnid=_pmOcXMbQCpC2M:&amp;ved=0CAUQjRw&amp;url=http://goshinkarate.blogspot.com/2010/12/targeting-life-skills-model.html&amp;ei=LTGAUtnQNsjyqQGWwoDIAg&amp;bvm=bv.56146854,d.aWc&amp;psig=AFQjCNFa98Iu62I7jLGeMvI_rMuKe8oopg&amp;ust=138421930660671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Downloads/15.10.25___48%20sec%201080p.mp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nLh5vbBLpxI"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4vJ5Ab-uTD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hyperlink" Target="../../../Desktop/ZDFJ7441H_National%204-H_Need%20Us_TV_60_WMV_UNSLATED.wmv"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ideo" Target="https://www.youtube.com/embed/ka5vblCkGF8" TargetMode="Externa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8787" y="1780529"/>
            <a:ext cx="6872466" cy="1819922"/>
          </a:xfrm>
        </p:spPr>
        <p:txBody>
          <a:bodyPr/>
          <a:lstStyle/>
          <a:p>
            <a:r>
              <a:rPr lang="en-US" sz="7200" dirty="0" smtClean="0"/>
              <a:t>Welcome to Wyoming 4-H</a:t>
            </a:r>
            <a:endParaRPr lang="en-US" sz="7200" dirty="0"/>
          </a:p>
        </p:txBody>
      </p:sp>
      <p:sp>
        <p:nvSpPr>
          <p:cNvPr id="3" name="Subtitle 2"/>
          <p:cNvSpPr>
            <a:spLocks noGrp="1"/>
          </p:cNvSpPr>
          <p:nvPr>
            <p:ph type="subTitle" idx="1"/>
          </p:nvPr>
        </p:nvSpPr>
        <p:spPr>
          <a:xfrm>
            <a:off x="1178787" y="3864626"/>
            <a:ext cx="6872467" cy="1752600"/>
          </a:xfrm>
        </p:spPr>
        <p:txBody>
          <a:bodyPr>
            <a:normAutofit/>
          </a:bodyPr>
          <a:lstStyle/>
          <a:p>
            <a:r>
              <a:rPr lang="en-US" sz="4400" dirty="0" smtClean="0"/>
              <a:t>New Leader Orientation</a:t>
            </a:r>
            <a:endParaRPr lang="en-US" sz="4400" dirty="0"/>
          </a:p>
        </p:txBody>
      </p:sp>
      <p:pic>
        <p:nvPicPr>
          <p:cNvPr id="1026"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322" y="5881401"/>
            <a:ext cx="868392" cy="906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tc.usf.edu/presentations/extras/letters/varsity_letters/39/28/P-4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87" y="341309"/>
            <a:ext cx="1300341" cy="17337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rodd.com/images15/letter-y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00" y="2367750"/>
            <a:ext cx="1258513" cy="1593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tc.usf.edu/presentations/extras/letters/varsity_letters/39/16/D-4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00" y="4253682"/>
            <a:ext cx="1306005" cy="17413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67425" y="897984"/>
            <a:ext cx="2904578" cy="1323439"/>
          </a:xfrm>
          <a:prstGeom prst="rect">
            <a:avLst/>
          </a:prstGeom>
          <a:noFill/>
        </p:spPr>
        <p:txBody>
          <a:bodyPr wrap="none" lIns="91440" tIns="45720" rIns="91440" bIns="45720">
            <a:spAutoFit/>
          </a:bodyPr>
          <a:lstStyle/>
          <a:p>
            <a:pPr algn="ctr"/>
            <a:r>
              <a:rPr lang="en-US" sz="8000" b="0" cap="none" spc="0" dirty="0" err="1" smtClean="0">
                <a:ln w="0"/>
                <a:solidFill>
                  <a:srgbClr val="00B0F0"/>
                </a:solidFill>
                <a:effectLst>
                  <a:outerShdw blurRad="38100" dist="25400" dir="5400000" algn="ctr" rotWithShape="0">
                    <a:srgbClr val="6E747A">
                      <a:alpha val="43000"/>
                    </a:srgbClr>
                  </a:outerShdw>
                </a:effectLst>
              </a:rPr>
              <a:t>ositive</a:t>
            </a:r>
            <a:endParaRPr lang="en-US" sz="8000" b="0" cap="none" spc="0" dirty="0">
              <a:ln w="0"/>
              <a:solidFill>
                <a:srgbClr val="00B0F0"/>
              </a:solidFill>
              <a:effectLst>
                <a:outerShdw blurRad="38100" dist="25400" dir="5400000" algn="ctr" rotWithShape="0">
                  <a:srgbClr val="6E747A">
                    <a:alpha val="43000"/>
                  </a:srgbClr>
                </a:outerShdw>
              </a:effectLst>
            </a:endParaRPr>
          </a:p>
        </p:txBody>
      </p:sp>
      <p:sp>
        <p:nvSpPr>
          <p:cNvPr id="12" name="Rectangle 11"/>
          <p:cNvSpPr/>
          <p:nvPr/>
        </p:nvSpPr>
        <p:spPr>
          <a:xfrm>
            <a:off x="1514046" y="2676052"/>
            <a:ext cx="2146743" cy="1323439"/>
          </a:xfrm>
          <a:prstGeom prst="rect">
            <a:avLst/>
          </a:prstGeom>
          <a:noFill/>
        </p:spPr>
        <p:txBody>
          <a:bodyPr wrap="none" lIns="91440" tIns="45720" rIns="91440" bIns="45720">
            <a:spAutoFit/>
          </a:bodyPr>
          <a:lstStyle/>
          <a:p>
            <a:pPr algn="ctr"/>
            <a:r>
              <a:rPr lang="en-US" sz="8000" b="0" cap="none" spc="0" dirty="0" err="1" smtClean="0">
                <a:ln w="0"/>
                <a:solidFill>
                  <a:srgbClr val="00B0F0"/>
                </a:solidFill>
                <a:effectLst>
                  <a:outerShdw blurRad="38100" dist="25400" dir="5400000" algn="ctr" rotWithShape="0">
                    <a:srgbClr val="6E747A">
                      <a:alpha val="43000"/>
                    </a:srgbClr>
                  </a:outerShdw>
                </a:effectLst>
              </a:rPr>
              <a:t>outh</a:t>
            </a:r>
            <a:endParaRPr lang="en-US" sz="8000" b="0" cap="none" spc="0" dirty="0">
              <a:ln w="0"/>
              <a:solidFill>
                <a:srgbClr val="00B0F0"/>
              </a:solidFill>
              <a:effectLst>
                <a:outerShdw blurRad="38100" dist="25400" dir="5400000" algn="ctr" rotWithShape="0">
                  <a:srgbClr val="6E747A">
                    <a:alpha val="43000"/>
                  </a:srgbClr>
                </a:outerShdw>
              </a:effectLst>
            </a:endParaRPr>
          </a:p>
        </p:txBody>
      </p:sp>
      <p:sp>
        <p:nvSpPr>
          <p:cNvPr id="13" name="Rectangle 12"/>
          <p:cNvSpPr/>
          <p:nvPr/>
        </p:nvSpPr>
        <p:spPr>
          <a:xfrm>
            <a:off x="1868186" y="4795523"/>
            <a:ext cx="5169557" cy="1323439"/>
          </a:xfrm>
          <a:prstGeom prst="rect">
            <a:avLst/>
          </a:prstGeom>
          <a:noFill/>
        </p:spPr>
        <p:txBody>
          <a:bodyPr wrap="none" lIns="91440" tIns="45720" rIns="91440" bIns="45720">
            <a:spAutoFit/>
          </a:bodyPr>
          <a:lstStyle/>
          <a:p>
            <a:pPr algn="ctr"/>
            <a:r>
              <a:rPr lang="en-US" sz="8000" b="0" cap="none" spc="0" dirty="0" err="1" smtClean="0">
                <a:ln w="0"/>
                <a:solidFill>
                  <a:srgbClr val="00B0F0"/>
                </a:solidFill>
                <a:effectLst>
                  <a:outerShdw blurRad="38100" dist="25400" dir="5400000" algn="ctr" rotWithShape="0">
                    <a:srgbClr val="6E747A">
                      <a:alpha val="43000"/>
                    </a:srgbClr>
                  </a:outerShdw>
                </a:effectLst>
              </a:rPr>
              <a:t>evelopment</a:t>
            </a:r>
            <a:endParaRPr lang="en-US" sz="8000" b="0" cap="none" spc="0" dirty="0">
              <a:ln w="0"/>
              <a:solidFill>
                <a:srgbClr val="00B0F0"/>
              </a:solidFill>
              <a:effectLst>
                <a:outerShdw blurRad="38100" dist="25400" dir="5400000" algn="ctr" rotWithShape="0">
                  <a:srgbClr val="6E747A">
                    <a:alpha val="43000"/>
                  </a:srgbClr>
                </a:outerShdw>
              </a:effectLst>
            </a:endParaRPr>
          </a:p>
        </p:txBody>
      </p:sp>
      <p:sp>
        <p:nvSpPr>
          <p:cNvPr id="2" name="TextBox 1"/>
          <p:cNvSpPr txBox="1"/>
          <p:nvPr/>
        </p:nvSpPr>
        <p:spPr>
          <a:xfrm>
            <a:off x="4759726" y="605563"/>
            <a:ext cx="3996714"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Recognize and utilize youth strengths.</a:t>
            </a:r>
          </a:p>
          <a:p>
            <a:pPr marL="285750" indent="-285750">
              <a:buFont typeface="Arial" panose="020B0604020202020204" pitchFamily="34" charset="0"/>
              <a:buChar char="•"/>
            </a:pPr>
            <a:r>
              <a:rPr lang="en-US" sz="2000" dirty="0" smtClean="0"/>
              <a:t>Provides a environment for positive learning experiences.</a:t>
            </a:r>
          </a:p>
          <a:p>
            <a:pPr marL="285750" indent="-285750">
              <a:buFont typeface="Arial" panose="020B0604020202020204" pitchFamily="34" charset="0"/>
              <a:buChar char="•"/>
            </a:pPr>
            <a:r>
              <a:rPr lang="en-US" sz="2000" dirty="0" smtClean="0"/>
              <a:t>Fosters positive relationships with caring adults and other youth.</a:t>
            </a:r>
          </a:p>
          <a:p>
            <a:pPr marL="285750" indent="-285750">
              <a:buFont typeface="Arial" panose="020B0604020202020204" pitchFamily="34" charset="0"/>
              <a:buChar char="•"/>
            </a:pPr>
            <a:r>
              <a:rPr lang="en-US" sz="2000" dirty="0" smtClean="0"/>
              <a:t>Supports youths need to build their leadership skills.</a:t>
            </a:r>
          </a:p>
          <a:p>
            <a:pPr marL="285750" indent="-285750">
              <a:buFont typeface="Arial" panose="020B0604020202020204" pitchFamily="34" charset="0"/>
              <a:buChar char="•"/>
            </a:pPr>
            <a:r>
              <a:rPr lang="en-US" sz="2000" dirty="0" smtClean="0"/>
              <a:t>Provides a safe environment for youth to take risks.</a:t>
            </a:r>
          </a:p>
          <a:p>
            <a:endParaRPr lang="en-US" dirty="0"/>
          </a:p>
        </p:txBody>
      </p:sp>
      <p:pic>
        <p:nvPicPr>
          <p:cNvPr id="10" name="Picture 9" descr="http://www.freeholdboro.k12.nj.us/cms/lib6/NJ01001089/Centricity/Domain/238/handouts.jpg"/>
          <p:cNvPicPr>
            <a:picLocks noChangeAspect="1" noChangeArrowheads="1"/>
          </p:cNvPicPr>
          <p:nvPr/>
        </p:nvPicPr>
        <p:blipFill>
          <a:blip r:embed="rId7">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149445"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3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Wyoming 4-H PYD Picture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THE YOUTH EXPERIENCE</a:t>
            </a:r>
          </a:p>
          <a:p>
            <a:pPr marL="0" indent="0">
              <a:buNone/>
            </a:pPr>
            <a:r>
              <a:rPr lang="en-US" dirty="0"/>
              <a:t>As a member of the Wyoming 4-H Program, we look to provide the following experiences to youth:</a:t>
            </a:r>
          </a:p>
          <a:p>
            <a:pPr lvl="0"/>
            <a:r>
              <a:rPr lang="en-US" dirty="0"/>
              <a:t>The opportunity to set goals, keep records, and reflect on their learning in a project area.</a:t>
            </a:r>
          </a:p>
          <a:p>
            <a:pPr lvl="0"/>
            <a:r>
              <a:rPr lang="en-US" dirty="0"/>
              <a:t>A caring adult to provide the support needed to develop </a:t>
            </a:r>
            <a:r>
              <a:rPr lang="en-US" dirty="0" smtClean="0"/>
              <a:t>life </a:t>
            </a:r>
            <a:r>
              <a:rPr lang="en-US" dirty="0"/>
              <a:t>skills through project work.</a:t>
            </a:r>
          </a:p>
          <a:p>
            <a:pPr lvl="0"/>
            <a:r>
              <a:rPr lang="en-US" dirty="0"/>
              <a:t>Opportunities for hands-on learning experiences.</a:t>
            </a:r>
          </a:p>
          <a:p>
            <a:pPr lvl="0"/>
            <a:r>
              <a:rPr lang="en-US" dirty="0"/>
              <a:t>A place to publicly display their learning in one or more project areas.</a:t>
            </a:r>
          </a:p>
          <a:p>
            <a:pPr lvl="0"/>
            <a:r>
              <a:rPr lang="en-US" dirty="0"/>
              <a:t>Opportunities to use the skills learned in their club and project work at a county, regional, state, national, and international level.  </a:t>
            </a:r>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Wyoming 4-H PYD Picture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85" y="1430516"/>
            <a:ext cx="8525250" cy="4437939"/>
          </a:xfrm>
          <a:prstGeom prst="rect">
            <a:avLst/>
          </a:prstGeom>
        </p:spPr>
      </p:pic>
      <p:pic>
        <p:nvPicPr>
          <p:cNvPr id="4" name="Picture 9" descr="http://www.freeholdboro.k12.nj.us/cms/lib6/NJ01001089/Centricity/Domain/238/handouts.jpg"/>
          <p:cNvPicPr>
            <a:picLocks noChangeAspect="1" noChangeArrowheads="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170983"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01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t>PYD starts with a “spark”</a:t>
            </a:r>
            <a:endParaRPr lang="en-US" sz="4000" dirty="0"/>
          </a:p>
        </p:txBody>
      </p:sp>
      <p:sp>
        <p:nvSpPr>
          <p:cNvPr id="3" name="Content Placeholder 2"/>
          <p:cNvSpPr>
            <a:spLocks noGrp="1"/>
          </p:cNvSpPr>
          <p:nvPr>
            <p:ph idx="1"/>
          </p:nvPr>
        </p:nvSpPr>
        <p:spPr/>
        <p:txBody>
          <a:bodyPr/>
          <a:lstStyle/>
          <a:p>
            <a:r>
              <a:rPr lang="en-US" altLang="en-US" dirty="0"/>
              <a:t>Getting them “hooked”</a:t>
            </a:r>
          </a:p>
          <a:p>
            <a:r>
              <a:rPr lang="en-US" altLang="en-US" dirty="0"/>
              <a:t>Project Skills</a:t>
            </a:r>
          </a:p>
          <a:p>
            <a:pPr lvl="1"/>
            <a:r>
              <a:rPr lang="en-US" altLang="en-US" dirty="0"/>
              <a:t>Woodworking – measuring, sawing a straight line, sanding, applying finish</a:t>
            </a:r>
          </a:p>
          <a:p>
            <a:pPr lvl="1"/>
            <a:r>
              <a:rPr lang="en-US" altLang="en-US" dirty="0"/>
              <a:t>Clothing – Cut a pattern, lay out material, threading a machine.</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470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18486"/>
          </a:xfrm>
        </p:spPr>
        <p:txBody>
          <a:bodyPr/>
          <a:lstStyle/>
          <a:p>
            <a:r>
              <a:rPr lang="en-US" sz="3200" dirty="0"/>
              <a:t/>
            </a:r>
            <a:br>
              <a:rPr lang="en-US" sz="3200" dirty="0"/>
            </a:br>
            <a:r>
              <a:rPr lang="en-US" altLang="en-US" sz="3200" dirty="0" smtClean="0"/>
              <a:t>Targeting </a:t>
            </a:r>
            <a:r>
              <a:rPr lang="en-US" altLang="en-US" sz="3200" dirty="0"/>
              <a:t>Life Skills Model</a:t>
            </a:r>
            <a:endParaRPr lang="en-US" sz="3200" dirty="0"/>
          </a:p>
        </p:txBody>
      </p:sp>
      <p:sp>
        <p:nvSpPr>
          <p:cNvPr id="3" name="Content Placeholder 2"/>
          <p:cNvSpPr>
            <a:spLocks noGrp="1"/>
          </p:cNvSpPr>
          <p:nvPr>
            <p:ph idx="1"/>
          </p:nvPr>
        </p:nvSpPr>
        <p:spPr/>
        <p:txBody>
          <a:bodyPr/>
          <a:lstStyle/>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3.bp.blogspot.com/_1-66-ZHMMoI/TRvQjox2TlI/AAAAAAAABmc/jjj-1MmsdUs/s1600/tageting_life_skills_model_Goshin_Karate_scottsdale_AZ.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484" y="1019132"/>
            <a:ext cx="5107031" cy="510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ttp://www.freeholdboro.k12.nj.us/cms/lib6/NJ01001089/Centricity/Domain/238/handouts.jpg"/>
          <p:cNvPicPr>
            <a:picLocks noChangeAspect="1" noChangeArrowheads="1"/>
          </p:cNvPicPr>
          <p:nvPr/>
        </p:nvPicPr>
        <p:blipFill>
          <a:blip r:embed="rId6">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3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25"/>
            <a:ext cx="8229600" cy="1141191"/>
          </a:xfrm>
        </p:spPr>
        <p:txBody>
          <a:bodyPr/>
          <a:lstStyle/>
          <a:p>
            <a:r>
              <a:rPr lang="en-US" sz="3200" dirty="0"/>
              <a:t/>
            </a:r>
            <a:br>
              <a:rPr lang="en-US" sz="3200" dirty="0"/>
            </a:br>
            <a:r>
              <a:rPr lang="en-US" sz="3200" dirty="0" smtClean="0"/>
              <a:t>Experiential Learning Model</a:t>
            </a:r>
            <a:endParaRPr lang="en-US" sz="32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ndsu.edu/uploads/RTEmagicC_Experiential_Learning_Model.jpg.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68540" y="1134066"/>
            <a:ext cx="6966428" cy="452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ttp://www.freeholdboro.k12.nj.us/cms/lib6/NJ01001089/Centricity/Domain/238/handouts.jp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459301"/>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027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9854"/>
            <a:ext cx="8229600" cy="1481070"/>
          </a:xfrm>
        </p:spPr>
        <p:txBody>
          <a:bodyPr/>
          <a:lstStyle/>
          <a:p>
            <a:pPr algn="l"/>
            <a:r>
              <a:rPr lang="en-US" dirty="0"/>
              <a:t>Creating the environment </a:t>
            </a:r>
            <a:r>
              <a:rPr lang="en-US" dirty="0" smtClean="0"/>
              <a:t/>
            </a:r>
            <a:br>
              <a:rPr lang="en-US" dirty="0" smtClean="0"/>
            </a:br>
            <a:r>
              <a:rPr lang="en-US" dirty="0" smtClean="0"/>
              <a:t>for PYD:</a:t>
            </a:r>
            <a:r>
              <a:rPr lang="en-US" dirty="0"/>
              <a:t/>
            </a:r>
            <a:br>
              <a:rPr lang="en-US" dirty="0"/>
            </a:br>
            <a:r>
              <a:rPr lang="en-US" dirty="0"/>
              <a:t>4 Essential Elements</a:t>
            </a:r>
            <a:br>
              <a:rPr lang="en-US" dirty="0"/>
            </a:br>
            <a:endParaRPr lang="en-US" dirty="0"/>
          </a:p>
        </p:txBody>
      </p:sp>
      <p:sp>
        <p:nvSpPr>
          <p:cNvPr id="3" name="Content Placeholder 2"/>
          <p:cNvSpPr>
            <a:spLocks noGrp="1"/>
          </p:cNvSpPr>
          <p:nvPr>
            <p:ph idx="1"/>
          </p:nvPr>
        </p:nvSpPr>
        <p:spPr>
          <a:xfrm>
            <a:off x="457200" y="2369366"/>
            <a:ext cx="8229600" cy="3831902"/>
          </a:xfrm>
        </p:spPr>
        <p:txBody>
          <a:bodyPr/>
          <a:lstStyle/>
          <a:p>
            <a:pPr marL="274320" indent="-274320">
              <a:defRPr/>
            </a:pPr>
            <a:r>
              <a:rPr lang="en-US" sz="4800" dirty="0"/>
              <a:t>Independence</a:t>
            </a:r>
          </a:p>
          <a:p>
            <a:pPr marL="274320" indent="-274320">
              <a:defRPr/>
            </a:pPr>
            <a:r>
              <a:rPr lang="en-US" sz="4800" dirty="0"/>
              <a:t>Belonging</a:t>
            </a:r>
          </a:p>
          <a:p>
            <a:pPr marL="274320" indent="-274320">
              <a:defRPr/>
            </a:pPr>
            <a:r>
              <a:rPr lang="en-US" sz="4800" dirty="0"/>
              <a:t>Generosity</a:t>
            </a:r>
          </a:p>
          <a:p>
            <a:pPr marL="274320" indent="-274320">
              <a:defRPr/>
            </a:pPr>
            <a:r>
              <a:rPr lang="en-US" sz="4800" dirty="0"/>
              <a:t>Mastery</a:t>
            </a:r>
          </a:p>
          <a:p>
            <a:pPr marL="0" indent="0">
              <a:buNone/>
              <a:defRPr/>
            </a:pPr>
            <a:endParaRPr lang="en-US" sz="2400" dirty="0"/>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onroe.uwex.edu/files/2014/03/4-elements-puzzle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480" y="2391904"/>
            <a:ext cx="1719534" cy="38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ttp://www.freeholdboro.k12.nj.us/cms/lib6/NJ01001089/Centricity/Domain/238/handouts.jp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364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a:r>
            <a:br>
              <a:rPr lang="en-US" sz="3200" dirty="0"/>
            </a:br>
            <a:r>
              <a:rPr lang="en-US" altLang="en-US" sz="3200" dirty="0"/>
              <a:t>Curriculum Here to Help!</a:t>
            </a:r>
            <a:endParaRPr lang="en-US" sz="3200" dirty="0"/>
          </a:p>
        </p:txBody>
      </p:sp>
      <p:sp>
        <p:nvSpPr>
          <p:cNvPr id="3" name="Content Placeholder 2"/>
          <p:cNvSpPr>
            <a:spLocks noGrp="1"/>
          </p:cNvSpPr>
          <p:nvPr>
            <p:ph idx="1"/>
          </p:nvPr>
        </p:nvSpPr>
        <p:spPr/>
        <p:txBody>
          <a:bodyPr/>
          <a:lstStyle/>
          <a:p>
            <a:r>
              <a:rPr lang="en-US" altLang="en-US" dirty="0"/>
              <a:t>Latest Research Based Knowledge</a:t>
            </a:r>
          </a:p>
          <a:p>
            <a:r>
              <a:rPr lang="en-US" altLang="en-US" dirty="0"/>
              <a:t>Hand On</a:t>
            </a:r>
          </a:p>
          <a:p>
            <a:r>
              <a:rPr lang="en-US" altLang="en-US" dirty="0"/>
              <a:t>Do Reflect Apply</a:t>
            </a:r>
          </a:p>
          <a:p>
            <a:r>
              <a:rPr lang="en-US" altLang="en-US" dirty="0"/>
              <a:t>Generosity, Mastery</a:t>
            </a:r>
          </a:p>
          <a:p>
            <a:r>
              <a:rPr lang="en-US" altLang="en-US" dirty="0"/>
              <a:t>Life Skill Related</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ample curricul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373" y="2194719"/>
            <a:ext cx="3451628" cy="345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ttp://www.freeholdboro.k12.nj.us/cms/lib6/NJ01001089/Centricity/Domain/238/handouts.jp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183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a:r>
            <a:br>
              <a:rPr lang="en-US" sz="3200" dirty="0"/>
            </a:br>
            <a:r>
              <a:rPr lang="en-US" altLang="en-US" sz="3200" dirty="0"/>
              <a:t>Ages and Stages</a:t>
            </a:r>
            <a:endParaRPr lang="en-US" sz="3200" dirty="0"/>
          </a:p>
        </p:txBody>
      </p:sp>
      <p:sp>
        <p:nvSpPr>
          <p:cNvPr id="3" name="Content Placeholder 2"/>
          <p:cNvSpPr>
            <a:spLocks noGrp="1"/>
          </p:cNvSpPr>
          <p:nvPr>
            <p:ph idx="1"/>
          </p:nvPr>
        </p:nvSpPr>
        <p:spPr/>
        <p:txBody>
          <a:bodyPr/>
          <a:lstStyle/>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kidsguitarzone.com/images/short%20and%20tall%20ki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92" y="1631251"/>
            <a:ext cx="7710616" cy="410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www.freeholdboro.k12.nj.us/cms/lib6/NJ01001089/Centricity/Domain/238/handouts.jp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385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Young Childhood</a:t>
            </a:r>
            <a:endParaRPr lang="en-US" sz="3200" dirty="0"/>
          </a:p>
        </p:txBody>
      </p:sp>
      <p:sp>
        <p:nvSpPr>
          <p:cNvPr id="3" name="Content Placeholder 2"/>
          <p:cNvSpPr>
            <a:spLocks noGrp="1"/>
          </p:cNvSpPr>
          <p:nvPr>
            <p:ph idx="1"/>
          </p:nvPr>
        </p:nvSpPr>
        <p:spPr>
          <a:xfrm>
            <a:off x="457200" y="1600200"/>
            <a:ext cx="5671751" cy="4525963"/>
          </a:xfrm>
        </p:spPr>
        <p:txBody>
          <a:bodyPr/>
          <a:lstStyle/>
          <a:p>
            <a:r>
              <a:rPr lang="en-US" altLang="en-US" dirty="0"/>
              <a:t>Ages 5 – 7 (</a:t>
            </a:r>
            <a:r>
              <a:rPr lang="en-US" altLang="en-US" dirty="0" err="1"/>
              <a:t>Cloverbuds</a:t>
            </a:r>
            <a:r>
              <a:rPr lang="en-US" altLang="en-US" dirty="0"/>
              <a:t>)</a:t>
            </a:r>
          </a:p>
          <a:p>
            <a:pPr lvl="1"/>
            <a:r>
              <a:rPr lang="en-US" altLang="en-US" dirty="0"/>
              <a:t>Simple and clear instruction</a:t>
            </a:r>
          </a:p>
          <a:p>
            <a:pPr lvl="1"/>
            <a:r>
              <a:rPr lang="en-US" altLang="en-US" dirty="0"/>
              <a:t>Break tasks into manageable </a:t>
            </a:r>
            <a:r>
              <a:rPr lang="en-US" altLang="en-US" dirty="0" smtClean="0"/>
              <a:t>                   steps</a:t>
            </a:r>
            <a:endParaRPr lang="en-US" altLang="en-US" dirty="0"/>
          </a:p>
          <a:p>
            <a:pPr lvl="1"/>
            <a:r>
              <a:rPr lang="en-US" altLang="en-US" dirty="0"/>
              <a:t>Give rules</a:t>
            </a:r>
          </a:p>
          <a:p>
            <a:pPr lvl="1"/>
            <a:r>
              <a:rPr lang="en-US" altLang="en-US" dirty="0"/>
              <a:t>Focus on doing</a:t>
            </a:r>
          </a:p>
          <a:p>
            <a:pPr lvl="1"/>
            <a:r>
              <a:rPr lang="en-US" altLang="en-US" dirty="0"/>
              <a:t>Encourage cooperation not competition</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irls looking at fish in bow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34" y="1731658"/>
            <a:ext cx="2531072" cy="338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778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4-H Volunteer training</a:t>
            </a:r>
            <a:endParaRPr lang="en-US" dirty="0"/>
          </a:p>
        </p:txBody>
      </p:sp>
      <p:sp>
        <p:nvSpPr>
          <p:cNvPr id="3" name="Content Placeholder 2"/>
          <p:cNvSpPr>
            <a:spLocks noGrp="1"/>
          </p:cNvSpPr>
          <p:nvPr>
            <p:ph idx="1"/>
          </p:nvPr>
        </p:nvSpPr>
        <p:spPr/>
        <p:txBody>
          <a:bodyPr/>
          <a:lstStyle/>
          <a:p>
            <a:r>
              <a:rPr lang="en-US" altLang="en-US" dirty="0"/>
              <a:t>To learn more about 4-H and your role as a volunteer</a:t>
            </a:r>
          </a:p>
          <a:p>
            <a:r>
              <a:rPr lang="en-US" altLang="en-US" dirty="0"/>
              <a:t>To strengthen your understanding of how to work with youth through 4-H</a:t>
            </a:r>
          </a:p>
          <a:p>
            <a:r>
              <a:rPr lang="en-US" altLang="en-US" dirty="0"/>
              <a:t>To encourage safe practices for 4-H youth and adult volunteers</a:t>
            </a:r>
          </a:p>
          <a:p>
            <a:endParaRPr lang="en-US"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Middle Child</a:t>
            </a:r>
            <a:endParaRPr lang="en-US" sz="3200" dirty="0"/>
          </a:p>
        </p:txBody>
      </p:sp>
      <p:sp>
        <p:nvSpPr>
          <p:cNvPr id="3" name="Content Placeholder 2"/>
          <p:cNvSpPr>
            <a:spLocks noGrp="1"/>
          </p:cNvSpPr>
          <p:nvPr>
            <p:ph idx="1"/>
          </p:nvPr>
        </p:nvSpPr>
        <p:spPr/>
        <p:txBody>
          <a:bodyPr/>
          <a:lstStyle/>
          <a:p>
            <a:r>
              <a:rPr lang="en-US" altLang="en-US" dirty="0"/>
              <a:t>8-10 Year Olds</a:t>
            </a:r>
          </a:p>
          <a:p>
            <a:pPr lvl="1"/>
            <a:r>
              <a:rPr lang="en-US" altLang="en-US" dirty="0"/>
              <a:t>Establish rules, they will find loop holes</a:t>
            </a:r>
          </a:p>
          <a:p>
            <a:pPr lvl="1"/>
            <a:r>
              <a:rPr lang="en-US" altLang="en-US" dirty="0"/>
              <a:t>Helping others encouraged</a:t>
            </a:r>
          </a:p>
          <a:p>
            <a:pPr lvl="1"/>
            <a:r>
              <a:rPr lang="en-US" altLang="en-US" dirty="0"/>
              <a:t>Forming friendships</a:t>
            </a:r>
          </a:p>
          <a:p>
            <a:pPr lvl="1"/>
            <a:r>
              <a:rPr lang="en-US" altLang="en-US" dirty="0"/>
              <a:t>Cooperative</a:t>
            </a:r>
          </a:p>
          <a:p>
            <a:pPr lvl="1"/>
            <a:r>
              <a:rPr lang="en-US" altLang="en-US" dirty="0"/>
              <a:t>Same sex preferred</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irls at par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842" y="3501897"/>
            <a:ext cx="3116763" cy="222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851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Early Adolescence</a:t>
            </a:r>
            <a:endParaRPr lang="en-US" sz="3200" dirty="0"/>
          </a:p>
        </p:txBody>
      </p:sp>
      <p:sp>
        <p:nvSpPr>
          <p:cNvPr id="3" name="Content Placeholder 2"/>
          <p:cNvSpPr>
            <a:spLocks noGrp="1"/>
          </p:cNvSpPr>
          <p:nvPr>
            <p:ph idx="1"/>
          </p:nvPr>
        </p:nvSpPr>
        <p:spPr/>
        <p:txBody>
          <a:bodyPr/>
          <a:lstStyle/>
          <a:p>
            <a:r>
              <a:rPr lang="en-US" altLang="en-US" dirty="0"/>
              <a:t>Youth ages 11-13</a:t>
            </a:r>
          </a:p>
          <a:p>
            <a:pPr lvl="1"/>
            <a:r>
              <a:rPr lang="en-US" altLang="en-US" dirty="0"/>
              <a:t>Rules, love to test them, maybe break them</a:t>
            </a:r>
          </a:p>
          <a:p>
            <a:pPr lvl="1"/>
            <a:r>
              <a:rPr lang="en-US" altLang="en-US" dirty="0"/>
              <a:t>Fitting in is important</a:t>
            </a:r>
          </a:p>
          <a:p>
            <a:pPr lvl="1"/>
            <a:r>
              <a:rPr lang="en-US" altLang="en-US" dirty="0"/>
              <a:t>Self-Conscious</a:t>
            </a:r>
          </a:p>
          <a:p>
            <a:pPr lvl="1"/>
            <a:r>
              <a:rPr lang="en-US" altLang="en-US" dirty="0"/>
              <a:t>Invincible</a:t>
            </a:r>
          </a:p>
          <a:p>
            <a:pPr lvl="1"/>
            <a:r>
              <a:rPr lang="en-US" altLang="en-US" dirty="0"/>
              <a:t>The world is my stage</a:t>
            </a:r>
          </a:p>
          <a:p>
            <a:pPr lvl="1"/>
            <a:r>
              <a:rPr lang="en-US" altLang="en-US" dirty="0" smtClean="0"/>
              <a:t>Attitude</a:t>
            </a:r>
            <a:endParaRPr lang="en-US" altLang="en-US" dirty="0"/>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en with gu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42" y="3021804"/>
            <a:ext cx="2065638" cy="310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623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Adolescence</a:t>
            </a:r>
            <a:endParaRPr lang="en-US" sz="3200" dirty="0"/>
          </a:p>
        </p:txBody>
      </p:sp>
      <p:sp>
        <p:nvSpPr>
          <p:cNvPr id="3" name="Content Placeholder 2"/>
          <p:cNvSpPr>
            <a:spLocks noGrp="1"/>
          </p:cNvSpPr>
          <p:nvPr>
            <p:ph idx="1"/>
          </p:nvPr>
        </p:nvSpPr>
        <p:spPr/>
        <p:txBody>
          <a:bodyPr/>
          <a:lstStyle/>
          <a:p>
            <a:r>
              <a:rPr lang="en-US" altLang="en-US" sz="4000" dirty="0"/>
              <a:t>Age 14 to 18</a:t>
            </a:r>
          </a:p>
          <a:p>
            <a:pPr lvl="1"/>
            <a:r>
              <a:rPr lang="en-US" altLang="en-US" dirty="0"/>
              <a:t>Leadership</a:t>
            </a:r>
          </a:p>
          <a:p>
            <a:pPr lvl="1"/>
            <a:r>
              <a:rPr lang="en-US" altLang="en-US" dirty="0"/>
              <a:t>Group and Individual Identity</a:t>
            </a:r>
          </a:p>
          <a:p>
            <a:pPr lvl="1"/>
            <a:r>
              <a:rPr lang="en-US" altLang="en-US" dirty="0"/>
              <a:t>Self-exploration</a:t>
            </a:r>
          </a:p>
          <a:p>
            <a:pPr lvl="1"/>
            <a:r>
              <a:rPr lang="en-US" altLang="en-US" dirty="0"/>
              <a:t>Future Oriented</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een with distressful l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768" y="3583839"/>
            <a:ext cx="3046640" cy="228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361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4-H Youth and Competition</a:t>
            </a:r>
            <a:endParaRPr lang="en-US" dirty="0"/>
          </a:p>
        </p:txBody>
      </p:sp>
      <p:sp>
        <p:nvSpPr>
          <p:cNvPr id="3" name="Content Placeholder 2"/>
          <p:cNvSpPr>
            <a:spLocks noGrp="1"/>
          </p:cNvSpPr>
          <p:nvPr>
            <p:ph idx="1"/>
          </p:nvPr>
        </p:nvSpPr>
        <p:spPr/>
        <p:txBody>
          <a:bodyPr/>
          <a:lstStyle/>
          <a:p>
            <a:r>
              <a:rPr lang="en-US" dirty="0" smtClean="0"/>
              <a:t>How can winning be more than being FIRST?</a:t>
            </a:r>
            <a:endParaRPr lang="en-US" dirty="0"/>
          </a:p>
        </p:txBody>
      </p:sp>
      <p:pic>
        <p:nvPicPr>
          <p:cNvPr id="1026" name="Picture 2" descr="https://northdallasgazette.com/wordpress/wp-content/uploads/2013/02/first-pl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733" y="2270235"/>
            <a:ext cx="2333625" cy="372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76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Competition</a:t>
            </a:r>
            <a:endParaRPr lang="en-US" sz="3200" dirty="0"/>
          </a:p>
        </p:txBody>
      </p:sp>
      <p:sp>
        <p:nvSpPr>
          <p:cNvPr id="3" name="Content Placeholder 2"/>
          <p:cNvSpPr>
            <a:spLocks noGrp="1"/>
          </p:cNvSpPr>
          <p:nvPr>
            <p:ph idx="1"/>
          </p:nvPr>
        </p:nvSpPr>
        <p:spPr/>
        <p:txBody>
          <a:bodyPr/>
          <a:lstStyle/>
          <a:p>
            <a:pPr marL="274320" indent="-274320">
              <a:defRPr/>
            </a:pPr>
            <a:r>
              <a:rPr lang="en-US" altLang="en-US" sz="2800" b="1" dirty="0"/>
              <a:t>End Focused Approach</a:t>
            </a:r>
          </a:p>
          <a:p>
            <a:pPr marL="640080" lvl="1" indent="-274320">
              <a:defRPr/>
            </a:pPr>
            <a:r>
              <a:rPr lang="en-US" altLang="en-US" sz="2400" dirty="0"/>
              <a:t>Value on winning the prize</a:t>
            </a:r>
          </a:p>
          <a:p>
            <a:pPr marL="640080" lvl="1" indent="-274320">
              <a:defRPr/>
            </a:pPr>
            <a:r>
              <a:rPr lang="en-US" altLang="en-US" sz="2400" dirty="0"/>
              <a:t>Winners and losers, often compared with each other</a:t>
            </a:r>
          </a:p>
          <a:p>
            <a:pPr marL="640080" lvl="1" indent="-274320">
              <a:defRPr/>
            </a:pPr>
            <a:r>
              <a:rPr lang="en-US" altLang="en-US" sz="2400" dirty="0"/>
              <a:t>Result – youth feel underserving</a:t>
            </a:r>
          </a:p>
          <a:p>
            <a:pPr marL="274320" indent="-274320">
              <a:defRPr/>
            </a:pPr>
            <a:r>
              <a:rPr lang="en-US" altLang="en-US" sz="2800" b="1" dirty="0"/>
              <a:t>Mastery Focused Approach</a:t>
            </a:r>
          </a:p>
          <a:p>
            <a:pPr marL="640080" lvl="1" indent="-274320">
              <a:defRPr/>
            </a:pPr>
            <a:r>
              <a:rPr lang="en-US" altLang="en-US" sz="2400" dirty="0"/>
              <a:t>Giving 100% to the task at hand</a:t>
            </a:r>
          </a:p>
          <a:p>
            <a:pPr marL="640080" lvl="1" indent="-274320">
              <a:defRPr/>
            </a:pPr>
            <a:r>
              <a:rPr lang="en-US" altLang="en-US" sz="2400" dirty="0"/>
              <a:t>Goal is personal, not compared with others</a:t>
            </a:r>
          </a:p>
          <a:p>
            <a:pPr marL="640080" lvl="1" indent="-274320">
              <a:defRPr/>
            </a:pPr>
            <a:r>
              <a:rPr lang="en-US" altLang="en-US" sz="2400" dirty="0"/>
              <a:t>Youth are responsible for own success or failure.</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326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End vs. Mastery</a:t>
            </a:r>
            <a:endParaRPr lang="en-US" sz="3200" dirty="0"/>
          </a:p>
        </p:txBody>
      </p:sp>
      <p:sp>
        <p:nvSpPr>
          <p:cNvPr id="3" name="Content Placeholder 2"/>
          <p:cNvSpPr>
            <a:spLocks noGrp="1"/>
          </p:cNvSpPr>
          <p:nvPr>
            <p:ph idx="1"/>
          </p:nvPr>
        </p:nvSpPr>
        <p:spPr/>
        <p:txBody>
          <a:bodyPr/>
          <a:lstStyle/>
          <a:p>
            <a:pPr marL="274320" indent="-274320">
              <a:defRPr/>
            </a:pPr>
            <a:r>
              <a:rPr lang="en-US" altLang="en-US" b="1" dirty="0"/>
              <a:t>End Focused</a:t>
            </a:r>
          </a:p>
          <a:p>
            <a:pPr marL="640080" lvl="1" indent="-274320">
              <a:defRPr/>
            </a:pPr>
            <a:r>
              <a:rPr lang="en-US" altLang="en-US" sz="2000" dirty="0"/>
              <a:t>Did you win?</a:t>
            </a:r>
          </a:p>
          <a:p>
            <a:pPr marL="640080" lvl="1" indent="-274320">
              <a:defRPr/>
            </a:pPr>
            <a:r>
              <a:rPr lang="en-US" altLang="en-US" sz="2000" dirty="0"/>
              <a:t>What was the score?</a:t>
            </a:r>
          </a:p>
          <a:p>
            <a:pPr marL="640080" lvl="1" indent="-274320">
              <a:defRPr/>
            </a:pPr>
            <a:r>
              <a:rPr lang="en-US" altLang="en-US" sz="2000" dirty="0"/>
              <a:t>How did you place?</a:t>
            </a:r>
          </a:p>
          <a:p>
            <a:pPr marL="640080" lvl="1" indent="-274320">
              <a:defRPr/>
            </a:pPr>
            <a:r>
              <a:rPr lang="en-US" altLang="en-US" sz="2000" dirty="0"/>
              <a:t>What ribbon did you get?</a:t>
            </a:r>
          </a:p>
          <a:p>
            <a:pPr marL="274320" indent="-274320">
              <a:defRPr/>
            </a:pPr>
            <a:r>
              <a:rPr lang="en-US" altLang="en-US" b="1" dirty="0"/>
              <a:t>Mastery Focused</a:t>
            </a:r>
          </a:p>
          <a:p>
            <a:pPr marL="640080" lvl="1" indent="-274320">
              <a:defRPr/>
            </a:pPr>
            <a:r>
              <a:rPr lang="en-US" altLang="en-US" sz="2000" dirty="0"/>
              <a:t>Did you meet your goal?</a:t>
            </a:r>
          </a:p>
          <a:p>
            <a:pPr marL="640080" lvl="1" indent="-274320">
              <a:defRPr/>
            </a:pPr>
            <a:r>
              <a:rPr lang="en-US" altLang="en-US" sz="2000" dirty="0"/>
              <a:t>Tell me about what you learned?</a:t>
            </a:r>
          </a:p>
          <a:p>
            <a:pPr marL="640080" lvl="1" indent="-274320">
              <a:defRPr/>
            </a:pPr>
            <a:r>
              <a:rPr lang="en-US" altLang="en-US" sz="2000" dirty="0"/>
              <a:t>What is one thing you will always remember about the event?</a:t>
            </a:r>
          </a:p>
          <a:p>
            <a:pPr marL="640080" lvl="1" indent="-274320">
              <a:defRPr/>
            </a:pPr>
            <a:r>
              <a:rPr lang="en-US" altLang="en-US" sz="2000" dirty="0"/>
              <a:t>If you could change </a:t>
            </a:r>
            <a:r>
              <a:rPr lang="en-US" altLang="en-US" sz="2000" dirty="0" smtClean="0"/>
              <a:t>something </a:t>
            </a:r>
            <a:r>
              <a:rPr lang="en-US" altLang="en-US" sz="2000" dirty="0"/>
              <a:t>what would it be?</a:t>
            </a:r>
          </a:p>
          <a:p>
            <a:pPr marL="640080" lvl="1" indent="-274320">
              <a:defRPr/>
            </a:pPr>
            <a:r>
              <a:rPr lang="en-US" altLang="en-US" sz="2000" dirty="0"/>
              <a:t>Was it fun?</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36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inystepsnursery.co.uk/wp-content/uploads/2015/10/SAFE-chi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649" y="749552"/>
            <a:ext cx="5676900" cy="494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258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Being Safe</a:t>
            </a:r>
            <a:endParaRPr lang="en-US" sz="3200" dirty="0"/>
          </a:p>
        </p:txBody>
      </p:sp>
      <p:sp>
        <p:nvSpPr>
          <p:cNvPr id="3" name="Content Placeholder 2"/>
          <p:cNvSpPr>
            <a:spLocks noGrp="1"/>
          </p:cNvSpPr>
          <p:nvPr>
            <p:ph idx="1"/>
          </p:nvPr>
        </p:nvSpPr>
        <p:spPr/>
        <p:txBody>
          <a:bodyPr/>
          <a:lstStyle/>
          <a:p>
            <a:pPr marL="274320" indent="-274320">
              <a:defRPr/>
            </a:pPr>
            <a:r>
              <a:rPr lang="en-US" altLang="en-US" sz="2800" dirty="0"/>
              <a:t>Our first concern is the safety of our members.</a:t>
            </a:r>
          </a:p>
          <a:p>
            <a:pPr marL="274320" indent="-274320">
              <a:defRPr/>
            </a:pPr>
            <a:r>
              <a:rPr lang="en-US" sz="2800" dirty="0" smtClean="0"/>
              <a:t>Wyoming 4-H Youth Development Protection System</a:t>
            </a:r>
          </a:p>
          <a:p>
            <a:pPr marL="674370" lvl="1" indent="-274320">
              <a:defRPr/>
            </a:pPr>
            <a:r>
              <a:rPr lang="en-US" sz="2400" dirty="0" smtClean="0"/>
              <a:t>Volunteer Code of Conduct</a:t>
            </a:r>
          </a:p>
          <a:p>
            <a:pPr marL="674370" lvl="1" indent="-274320">
              <a:defRPr/>
            </a:pPr>
            <a:r>
              <a:rPr lang="en-US" sz="2400" dirty="0" smtClean="0"/>
              <a:t>Background Check</a:t>
            </a:r>
          </a:p>
          <a:p>
            <a:pPr marL="674370" lvl="1" indent="-274320">
              <a:defRPr/>
            </a:pPr>
            <a:r>
              <a:rPr lang="en-US" sz="2400" dirty="0" smtClean="0"/>
              <a:t>Motor Vehicle Record Check (MVR)</a:t>
            </a:r>
          </a:p>
          <a:p>
            <a:pPr marL="674370" lvl="1" indent="-274320">
              <a:defRPr/>
            </a:pPr>
            <a:r>
              <a:rPr lang="en-US" sz="2400" dirty="0" smtClean="0"/>
              <a:t>THIS Orientation</a:t>
            </a:r>
          </a:p>
          <a:p>
            <a:pPr marL="674370" lvl="1" indent="-274320">
              <a:defRPr/>
            </a:pPr>
            <a:endParaRPr lang="en-US" sz="20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01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Highlights</a:t>
            </a:r>
            <a:br>
              <a:rPr lang="en-US" sz="3200" dirty="0" smtClean="0"/>
            </a:br>
            <a:r>
              <a:rPr lang="en-US" sz="3200" dirty="0" smtClean="0"/>
              <a:t>Volunteer code of conduct </a:t>
            </a:r>
            <a:endParaRPr lang="en-US" sz="3200" dirty="0"/>
          </a:p>
        </p:txBody>
      </p:sp>
      <p:sp>
        <p:nvSpPr>
          <p:cNvPr id="3" name="Content Placeholder 2"/>
          <p:cNvSpPr>
            <a:spLocks noGrp="1"/>
          </p:cNvSpPr>
          <p:nvPr>
            <p:ph idx="1"/>
          </p:nvPr>
        </p:nvSpPr>
        <p:spPr>
          <a:xfrm>
            <a:off x="457200" y="1600201"/>
            <a:ext cx="8229600" cy="4794544"/>
          </a:xfrm>
        </p:spPr>
        <p:txBody>
          <a:bodyPr>
            <a:noAutofit/>
          </a:bodyPr>
          <a:lstStyle/>
          <a:p>
            <a:pPr lvl="0"/>
            <a:r>
              <a:rPr lang="en-US" sz="1500" dirty="0"/>
              <a:t>Represent my county and UW Extension programs with dignity and pride by being a positive role model for youth</a:t>
            </a:r>
          </a:p>
          <a:p>
            <a:pPr lvl="0"/>
            <a:r>
              <a:rPr lang="en-US" sz="1500" dirty="0"/>
              <a:t>Conduct myself in a courteous, respectful manner and exhibit good sportsmanship</a:t>
            </a:r>
          </a:p>
          <a:p>
            <a:pPr lvl="0"/>
            <a:r>
              <a:rPr lang="en-US" sz="1500" dirty="0"/>
              <a:t>Refrain from the use of physical or verbal abuse</a:t>
            </a:r>
          </a:p>
          <a:p>
            <a:pPr lvl="0"/>
            <a:r>
              <a:rPr lang="en-US" sz="1500" dirty="0"/>
              <a:t>Refrain from inappropriate or unwanted touching of youth or adults</a:t>
            </a:r>
          </a:p>
          <a:p>
            <a:pPr lvl="0"/>
            <a:r>
              <a:rPr lang="en-US" sz="1500" dirty="0"/>
              <a:t>Refrain from destructive, offensive, or sexually inappropriate behavior</a:t>
            </a:r>
          </a:p>
          <a:p>
            <a:pPr lvl="0"/>
            <a:r>
              <a:rPr lang="en-US" sz="1500" dirty="0"/>
              <a:t>Refrain from the possession or use of illegal drugs</a:t>
            </a:r>
          </a:p>
          <a:p>
            <a:pPr lvl="0"/>
            <a:r>
              <a:rPr lang="en-US" sz="1500" dirty="0"/>
              <a:t>Refrain from direct electronic contact, including social media, with individual youth unless it is for educational or programmatic purposes.</a:t>
            </a:r>
          </a:p>
          <a:p>
            <a:pPr lvl="0"/>
            <a:r>
              <a:rPr lang="en-US" sz="1500" dirty="0"/>
              <a:t>Refrain from the use of alcoholic beverage products at 4-H events when youth are present</a:t>
            </a:r>
          </a:p>
          <a:p>
            <a:pPr lvl="0"/>
            <a:r>
              <a:rPr lang="en-US" sz="1500" dirty="0"/>
              <a:t>Respect the property of others, including clothing, personal items, equipment, and facilities</a:t>
            </a:r>
          </a:p>
          <a:p>
            <a:pPr lvl="0"/>
            <a:r>
              <a:rPr lang="en-US" sz="1500" dirty="0"/>
              <a:t>Operate machinery, vehicles, and other equipment in a responsible manner</a:t>
            </a:r>
          </a:p>
          <a:p>
            <a:pPr lvl="0"/>
            <a:r>
              <a:rPr lang="en-US" sz="1500" dirty="0"/>
              <a:t>Promote and support UW Extension programs to develop an effective club, county, state and national program</a:t>
            </a:r>
          </a:p>
          <a:p>
            <a:pPr lvl="0"/>
            <a:r>
              <a:rPr lang="en-US" sz="1500" dirty="0"/>
              <a:t>Immediately report any criminal charges or convictions that may occur after being appointed an official 4-H volunteer.</a:t>
            </a:r>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ttp://www.freeholdboro.k12.nj.us/cms/lib6/NJ01001089/Centricity/Domain/238/handouts.jpg"/>
          <p:cNvPicPr>
            <a:picLocks noChangeAspect="1" noChangeArrowheads="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048625" y="348942"/>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13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Staying Safe</a:t>
            </a:r>
            <a:endParaRPr lang="en-US" sz="3200" dirty="0"/>
          </a:p>
        </p:txBody>
      </p:sp>
      <p:sp>
        <p:nvSpPr>
          <p:cNvPr id="3" name="Content Placeholder 2"/>
          <p:cNvSpPr>
            <a:spLocks noGrp="1"/>
          </p:cNvSpPr>
          <p:nvPr>
            <p:ph idx="1"/>
          </p:nvPr>
        </p:nvSpPr>
        <p:spPr>
          <a:xfrm>
            <a:off x="457200" y="1600200"/>
            <a:ext cx="8229600" cy="4714103"/>
          </a:xfrm>
        </p:spPr>
        <p:txBody>
          <a:bodyPr>
            <a:normAutofit/>
          </a:bodyPr>
          <a:lstStyle/>
          <a:p>
            <a:pPr marL="274320" indent="-274320">
              <a:defRPr/>
            </a:pPr>
            <a:r>
              <a:rPr lang="en-US" sz="2800" dirty="0" smtClean="0"/>
              <a:t>The 4-H program has a 1:10 ratio of adults to youth.  </a:t>
            </a:r>
            <a:endParaRPr lang="en-US" sz="2800" dirty="0"/>
          </a:p>
          <a:p>
            <a:pPr marL="274320" indent="-274320">
              <a:defRPr/>
            </a:pPr>
            <a:r>
              <a:rPr lang="en-US" sz="2800" dirty="0"/>
              <a:t>Have two certified volunteers present at all meetings and events</a:t>
            </a:r>
          </a:p>
          <a:p>
            <a:pPr marL="274320" indent="-274320">
              <a:defRPr/>
            </a:pPr>
            <a:r>
              <a:rPr lang="en-US" sz="2800" dirty="0" smtClean="0"/>
              <a:t>Avoid one on one contact with members.</a:t>
            </a:r>
          </a:p>
          <a:p>
            <a:pPr marL="274320" indent="-274320">
              <a:defRPr/>
            </a:pPr>
            <a:r>
              <a:rPr lang="en-US" sz="2800" dirty="0" smtClean="0"/>
              <a:t>Work in open spaces	</a:t>
            </a:r>
          </a:p>
          <a:p>
            <a:pPr marL="274320" indent="-274320">
              <a:defRPr/>
            </a:pPr>
            <a:r>
              <a:rPr lang="en-US" sz="2800" dirty="0" smtClean="0"/>
              <a:t>Encourage parents to attend meetings</a:t>
            </a:r>
          </a:p>
          <a:p>
            <a:pPr marL="274320" indent="-274320">
              <a:defRPr/>
            </a:pPr>
            <a:r>
              <a:rPr lang="en-US" sz="2800" dirty="0" smtClean="0"/>
              <a:t>Avoid </a:t>
            </a:r>
            <a:r>
              <a:rPr lang="en-US" sz="2800" dirty="0"/>
              <a:t>transportation of only one youth</a:t>
            </a:r>
          </a:p>
          <a:p>
            <a:pPr marL="0" indent="0">
              <a:buNone/>
              <a:defRPr/>
            </a:pPr>
            <a:endParaRPr lang="en-US" sz="2800" dirty="0"/>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75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4-H history</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4-hhistorypreservation.com/History/Hist_Nat/Wessel_p9.jpg">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5" y="2043023"/>
            <a:ext cx="4188888" cy="302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archives.msu.edu/_images/4H/4h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94" y="2231456"/>
            <a:ext cx="3804806" cy="270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89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Staying Safe</a:t>
            </a:r>
            <a:endParaRPr lang="en-US" sz="3200" dirty="0"/>
          </a:p>
        </p:txBody>
      </p:sp>
      <p:sp>
        <p:nvSpPr>
          <p:cNvPr id="3" name="Content Placeholder 2"/>
          <p:cNvSpPr>
            <a:spLocks noGrp="1"/>
          </p:cNvSpPr>
          <p:nvPr>
            <p:ph idx="1"/>
          </p:nvPr>
        </p:nvSpPr>
        <p:spPr>
          <a:xfrm>
            <a:off x="457200" y="1600200"/>
            <a:ext cx="8229600" cy="4714103"/>
          </a:xfrm>
        </p:spPr>
        <p:txBody>
          <a:bodyPr>
            <a:normAutofit/>
          </a:bodyPr>
          <a:lstStyle/>
          <a:p>
            <a:pPr marL="274320" indent="-274320">
              <a:defRPr/>
            </a:pPr>
            <a:r>
              <a:rPr lang="en-US" altLang="en-US" sz="2400" dirty="0"/>
              <a:t>Be aware of children’s personal boundaries and respect them.</a:t>
            </a:r>
          </a:p>
          <a:p>
            <a:pPr marL="274320" indent="-274320">
              <a:defRPr/>
            </a:pPr>
            <a:r>
              <a:rPr lang="en-US" sz="2400" dirty="0" smtClean="0"/>
              <a:t>When physical contact is needed to demonstrate a skill or technique, ask permission of the child</a:t>
            </a:r>
          </a:p>
          <a:p>
            <a:pPr marL="274320" indent="-274320">
              <a:defRPr/>
            </a:pPr>
            <a:r>
              <a:rPr lang="en-US" altLang="en-US" sz="2400" dirty="0" smtClean="0"/>
              <a:t>Never </a:t>
            </a:r>
            <a:r>
              <a:rPr lang="en-US" altLang="en-US" sz="2400" dirty="0"/>
              <a:t>hit or strike a child – even in “play”. No wrestling or rough-housing with </a:t>
            </a:r>
            <a:r>
              <a:rPr lang="en-US" altLang="en-US" sz="2400" dirty="0" smtClean="0"/>
              <a:t>youth.</a:t>
            </a:r>
          </a:p>
          <a:p>
            <a:pPr marL="274320" indent="-274320">
              <a:defRPr/>
            </a:pPr>
            <a:r>
              <a:rPr lang="en-US" altLang="en-US" sz="2400" dirty="0" smtClean="0"/>
              <a:t>Use </a:t>
            </a:r>
            <a:r>
              <a:rPr lang="en-US" altLang="en-US" sz="2400" dirty="0"/>
              <a:t>positive reinforcement in an understanding tone – no belittling comments</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628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Overnight staying safe</a:t>
            </a:r>
            <a:endParaRPr lang="en-US" sz="3200" dirty="0"/>
          </a:p>
        </p:txBody>
      </p:sp>
      <p:sp>
        <p:nvSpPr>
          <p:cNvPr id="3" name="Content Placeholder 2"/>
          <p:cNvSpPr>
            <a:spLocks noGrp="1"/>
          </p:cNvSpPr>
          <p:nvPr>
            <p:ph idx="1"/>
          </p:nvPr>
        </p:nvSpPr>
        <p:spPr/>
        <p:txBody>
          <a:bodyPr/>
          <a:lstStyle/>
          <a:p>
            <a:pPr marL="274320" indent="-274320">
              <a:defRPr/>
            </a:pPr>
            <a:r>
              <a:rPr lang="en-US" sz="2800" dirty="0" smtClean="0"/>
              <a:t>Volunteer must take additional chaperone training</a:t>
            </a:r>
          </a:p>
          <a:p>
            <a:pPr marL="274320" indent="-274320">
              <a:defRPr/>
            </a:pPr>
            <a:r>
              <a:rPr lang="en-US" sz="2800" dirty="0" smtClean="0"/>
              <a:t>No one adult can share sleeping quarters with youth</a:t>
            </a:r>
          </a:p>
          <a:p>
            <a:pPr marL="674370" lvl="1" indent="-274320">
              <a:defRPr/>
            </a:pPr>
            <a:r>
              <a:rPr lang="en-US" sz="2400" dirty="0" smtClean="0"/>
              <a:t>Two adults or no adults</a:t>
            </a:r>
          </a:p>
          <a:p>
            <a:pPr marL="274320" indent="-274320">
              <a:defRPr/>
            </a:pPr>
            <a:r>
              <a:rPr lang="en-US" sz="2800" dirty="0" smtClean="0"/>
              <a:t>If shower or changing facilities are open they cannot be shared with members.</a:t>
            </a:r>
          </a:p>
          <a:p>
            <a:pPr marL="274320" indent="-274320">
              <a:defRPr/>
            </a:pPr>
            <a:r>
              <a:rPr lang="en-US" sz="2800" dirty="0" smtClean="0"/>
              <a:t>Do not enter a room without another volunteer.</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06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dioceseaj.org/wp-content/uploads/2016/10/home-youth-prot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27" y="1472411"/>
            <a:ext cx="7620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21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a:t>A few statistics….</a:t>
            </a:r>
          </a:p>
        </p:txBody>
      </p:sp>
      <p:sp>
        <p:nvSpPr>
          <p:cNvPr id="3" name="Content Placeholder 2"/>
          <p:cNvSpPr>
            <a:spLocks noGrp="1"/>
          </p:cNvSpPr>
          <p:nvPr>
            <p:ph idx="1"/>
          </p:nvPr>
        </p:nvSpPr>
        <p:spPr>
          <a:xfrm>
            <a:off x="457200" y="1447800"/>
            <a:ext cx="8229600" cy="5105400"/>
          </a:xfrm>
        </p:spPr>
        <p:txBody>
          <a:bodyPr>
            <a:normAutofit fontScale="70000" lnSpcReduction="20000"/>
          </a:bodyPr>
          <a:lstStyle/>
          <a:p>
            <a:r>
              <a:rPr lang="en-US" dirty="0"/>
              <a:t>Child abuse is confirmed across Wyoming. It can occur anywhere, at any time, and is not restricted to any particular race, religion, gender, socio-economic status, marital status, or other major identifying </a:t>
            </a:r>
            <a:r>
              <a:rPr lang="en-US" dirty="0" smtClean="0"/>
              <a:t>characteristic.</a:t>
            </a:r>
          </a:p>
          <a:p>
            <a:pPr lvl="1"/>
            <a:r>
              <a:rPr lang="en-US" dirty="0"/>
              <a:t>All 23 Wyoming Counties, and the Wind River Reservation, had at least 1 substantiated incident of child maltreatment. </a:t>
            </a:r>
          </a:p>
          <a:p>
            <a:pPr marL="0" indent="0">
              <a:buNone/>
            </a:pPr>
            <a:endParaRPr lang="en-US" dirty="0"/>
          </a:p>
          <a:p>
            <a:r>
              <a:rPr lang="en-US" dirty="0"/>
              <a:t>There were 970 unique substantiated victims of child maltreatment (ages 18 and under)</a:t>
            </a:r>
          </a:p>
          <a:p>
            <a:endParaRPr lang="en-US" dirty="0" smtClean="0"/>
          </a:p>
          <a:p>
            <a:r>
              <a:rPr lang="en-US" dirty="0" smtClean="0"/>
              <a:t>The </a:t>
            </a:r>
            <a:r>
              <a:rPr lang="en-US" dirty="0"/>
              <a:t>most prevalent form of abuse in Wyoming is neglect</a:t>
            </a:r>
          </a:p>
          <a:p>
            <a:pPr lvl="1"/>
            <a:r>
              <a:rPr lang="en-US" dirty="0"/>
              <a:t>Approx. 68% of cases in 2016</a:t>
            </a:r>
          </a:p>
          <a:p>
            <a:pPr marL="0" indent="0">
              <a:buNone/>
            </a:pPr>
            <a:endParaRPr lang="en-US" dirty="0"/>
          </a:p>
          <a:p>
            <a:r>
              <a:rPr lang="en-US" dirty="0"/>
              <a:t>Neglect is followed by physical abuse and then sexual </a:t>
            </a:r>
            <a:r>
              <a:rPr lang="en-US" dirty="0" smtClean="0"/>
              <a:t>abuse</a:t>
            </a:r>
            <a:endParaRPr lang="en-US" sz="800" dirty="0"/>
          </a:p>
          <a:p>
            <a:pPr marL="0" indent="0" algn="ctr">
              <a:buNone/>
            </a:pPr>
            <a:endParaRPr lang="en-US" sz="800" dirty="0"/>
          </a:p>
          <a:p>
            <a:pPr marL="0" indent="0" algn="ctr">
              <a:buNone/>
            </a:pPr>
            <a:r>
              <a:rPr lang="en-US" sz="800" dirty="0"/>
              <a:t>http://datacenter.kidscount.org/data/Map/3509-child-abuse-rate-rate-per-1000-children-under-age-18?loc=52&amp;loct=5#5/any/true/867/any/14163</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4036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sz="4800" dirty="0"/>
              <a:t>Mandatory Reporting</a:t>
            </a:r>
          </a:p>
        </p:txBody>
      </p:sp>
      <p:sp>
        <p:nvSpPr>
          <p:cNvPr id="3" name="Content Placeholder 2"/>
          <p:cNvSpPr>
            <a:spLocks noGrp="1"/>
          </p:cNvSpPr>
          <p:nvPr>
            <p:ph idx="1"/>
          </p:nvPr>
        </p:nvSpPr>
        <p:spPr>
          <a:xfrm>
            <a:off x="457200" y="1184885"/>
            <a:ext cx="8229600" cy="5181600"/>
          </a:xfrm>
        </p:spPr>
        <p:txBody>
          <a:bodyPr>
            <a:normAutofit fontScale="70000" lnSpcReduction="20000"/>
          </a:bodyPr>
          <a:lstStyle/>
          <a:p>
            <a:r>
              <a:rPr lang="en-US" dirty="0"/>
              <a:t>Wyoming State Law is clear, if you </a:t>
            </a:r>
            <a:r>
              <a:rPr lang="en-US" b="1" dirty="0"/>
              <a:t>suspect</a:t>
            </a:r>
            <a:r>
              <a:rPr lang="en-US" dirty="0"/>
              <a:t>, report!</a:t>
            </a:r>
          </a:p>
          <a:p>
            <a:pPr marL="0" indent="0">
              <a:buNone/>
            </a:pPr>
            <a:endParaRPr lang="en-US" sz="2100" dirty="0"/>
          </a:p>
          <a:p>
            <a:r>
              <a:rPr lang="en-US" dirty="0"/>
              <a:t>All citizens have a responsibility to protect those who cannot protect themselves. Wyoming state law (SS 14-3-205 &amp; 35-20-103) mandates that any person who suspects child abuse or neglect is required to report regardless of their profession.</a:t>
            </a:r>
          </a:p>
          <a:p>
            <a:pPr marL="457200" lvl="1" indent="0">
              <a:buNone/>
            </a:pPr>
            <a:endParaRPr lang="en-US" dirty="0"/>
          </a:p>
          <a:p>
            <a:pPr lvl="1"/>
            <a:r>
              <a:rPr lang="en-US" sz="1900" dirty="0"/>
              <a:t>Mandated – Any person who knows or has reasonable cause to believe or suspect that a child has been abused or neglected or who observes any child being subjected to conditions or circumstances that would reasonably result in abuse or neglect, shall immediately report it to the child protective agency or local law enforcement agency or cause a report to be made. (14-3-205(a))</a:t>
            </a:r>
          </a:p>
          <a:p>
            <a:pPr marL="0" indent="0">
              <a:buNone/>
            </a:pPr>
            <a:endParaRPr lang="en-US" sz="2100" dirty="0"/>
          </a:p>
          <a:p>
            <a:r>
              <a:rPr lang="en-US" dirty="0"/>
              <a:t>It is the job of Child Protective Services to sort out the details.</a:t>
            </a:r>
          </a:p>
          <a:p>
            <a:pPr marL="0" indent="0">
              <a:buNone/>
            </a:pPr>
            <a:endParaRPr lang="en-US" sz="2100" dirty="0"/>
          </a:p>
          <a:p>
            <a:r>
              <a:rPr lang="en-US" dirty="0"/>
              <a:t>Children in Wyoming have died because someone knew abuse was occurring but didn’t think it was their job to call or believed that nothing would happen if they did call. </a:t>
            </a:r>
          </a:p>
          <a:p>
            <a:endParaRPr lang="en-US" sz="1800" dirty="0"/>
          </a:p>
          <a:p>
            <a:pPr marL="0" indent="0">
              <a:buNone/>
            </a:pPr>
            <a:r>
              <a:rPr lang="en-US" sz="1600" dirty="0">
                <a:hlinkClick r:id="rId3"/>
              </a:rPr>
              <a:t>http://www.youtube.com/watch?v=nLh5vbBLpxI</a:t>
            </a:r>
            <a:endParaRPr lang="en-US" sz="1500" dirty="0"/>
          </a:p>
        </p:txBody>
      </p:sp>
    </p:spTree>
    <p:extLst>
      <p:ext uri="{BB962C8B-B14F-4D97-AF65-F5344CB8AC3E}">
        <p14:creationId xmlns:p14="http://schemas.microsoft.com/office/powerpoint/2010/main" val="3580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sz="4800" dirty="0" smtClean="0"/>
              <a:t>The Terms</a:t>
            </a:r>
            <a:endParaRPr lang="en-US" sz="4800" dirty="0"/>
          </a:p>
        </p:txBody>
      </p:sp>
      <p:sp>
        <p:nvSpPr>
          <p:cNvPr id="3" name="Content Placeholder 2"/>
          <p:cNvSpPr>
            <a:spLocks noGrp="1"/>
          </p:cNvSpPr>
          <p:nvPr>
            <p:ph idx="1"/>
          </p:nvPr>
        </p:nvSpPr>
        <p:spPr>
          <a:xfrm>
            <a:off x="336088" y="1309529"/>
            <a:ext cx="8229600" cy="5029200"/>
          </a:xfrm>
        </p:spPr>
        <p:txBody>
          <a:bodyPr>
            <a:normAutofit/>
          </a:bodyPr>
          <a:lstStyle/>
          <a:p>
            <a:r>
              <a:rPr lang="en-US" b="1" i="1" dirty="0"/>
              <a:t>Child Abuse and </a:t>
            </a:r>
            <a:r>
              <a:rPr lang="en-US" b="1" i="1" dirty="0" smtClean="0"/>
              <a:t>Neglect</a:t>
            </a:r>
            <a:endParaRPr lang="en-US" b="1" dirty="0"/>
          </a:p>
          <a:p>
            <a:pPr marL="457200" lvl="1" indent="0">
              <a:buNone/>
            </a:pPr>
            <a:endParaRPr lang="en-US" sz="1300" dirty="0"/>
          </a:p>
          <a:p>
            <a:pPr lvl="1"/>
            <a:r>
              <a:rPr lang="en-US" i="1" dirty="0"/>
              <a:t>Physical Abuse </a:t>
            </a:r>
            <a:endParaRPr lang="en-US" i="1" dirty="0" smtClean="0"/>
          </a:p>
          <a:p>
            <a:pPr lvl="2"/>
            <a:r>
              <a:rPr lang="en-US" dirty="0" smtClean="0"/>
              <a:t>Physical Injury</a:t>
            </a:r>
          </a:p>
          <a:p>
            <a:pPr lvl="1"/>
            <a:r>
              <a:rPr lang="en-US" i="1" dirty="0" smtClean="0"/>
              <a:t>Emotional Abuse</a:t>
            </a:r>
            <a:r>
              <a:rPr lang="en-US" dirty="0" smtClean="0"/>
              <a:t> </a:t>
            </a:r>
          </a:p>
          <a:p>
            <a:pPr lvl="1"/>
            <a:r>
              <a:rPr lang="en-US" i="1" dirty="0" smtClean="0"/>
              <a:t>Sexual Abuse</a:t>
            </a:r>
            <a:r>
              <a:rPr lang="en-US" dirty="0" smtClean="0"/>
              <a:t> </a:t>
            </a:r>
          </a:p>
          <a:p>
            <a:pPr lvl="1"/>
            <a:r>
              <a:rPr lang="en-US" i="1" dirty="0" smtClean="0"/>
              <a:t>Neglect</a:t>
            </a:r>
            <a:endParaRPr lang="en-US" sz="900" dirty="0"/>
          </a:p>
          <a:p>
            <a:pPr lvl="1"/>
            <a:r>
              <a:rPr lang="en-US" i="1" dirty="0" smtClean="0"/>
              <a:t>Abandonment</a:t>
            </a:r>
            <a:endParaRPr lang="en-US" dirty="0"/>
          </a:p>
          <a:p>
            <a:endParaRPr lang="en-US" b="1" dirty="0" smtClean="0"/>
          </a:p>
          <a:p>
            <a:endParaRPr lang="en-US" dirty="0"/>
          </a:p>
        </p:txBody>
      </p:sp>
      <p:pic>
        <p:nvPicPr>
          <p:cNvPr id="4" name="Picture 9" descr="http://www.freeholdboro.k12.nj.us/cms/lib6/NJ01001089/Centricity/Domain/238/handouts.jpg"/>
          <p:cNvPicPr>
            <a:picLocks noChangeAspect="1" noChangeArrowheads="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2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a:t>General Signs of Abuse</a:t>
            </a:r>
          </a:p>
        </p:txBody>
      </p:sp>
      <p:sp>
        <p:nvSpPr>
          <p:cNvPr id="3" name="Content Placeholder 2"/>
          <p:cNvSpPr>
            <a:spLocks noGrp="1"/>
          </p:cNvSpPr>
          <p:nvPr>
            <p:ph idx="1"/>
          </p:nvPr>
        </p:nvSpPr>
        <p:spPr>
          <a:xfrm>
            <a:off x="3242789" y="1164195"/>
            <a:ext cx="5486400" cy="5029200"/>
          </a:xfrm>
        </p:spPr>
        <p:txBody>
          <a:bodyPr>
            <a:normAutofit fontScale="55000" lnSpcReduction="20000"/>
          </a:bodyPr>
          <a:lstStyle/>
          <a:p>
            <a:r>
              <a:rPr lang="en-US" dirty="0"/>
              <a:t>Aggression, with dangerous risk taking behaviors</a:t>
            </a:r>
          </a:p>
          <a:p>
            <a:r>
              <a:rPr lang="en-US" dirty="0"/>
              <a:t>Disobedience</a:t>
            </a:r>
          </a:p>
          <a:p>
            <a:r>
              <a:rPr lang="en-US" dirty="0"/>
              <a:t>Withdrawal</a:t>
            </a:r>
          </a:p>
          <a:p>
            <a:r>
              <a:rPr lang="en-US" dirty="0"/>
              <a:t>Anxiety</a:t>
            </a:r>
          </a:p>
          <a:p>
            <a:r>
              <a:rPr lang="en-US" dirty="0"/>
              <a:t>Depression</a:t>
            </a:r>
          </a:p>
          <a:p>
            <a:r>
              <a:rPr lang="en-US" dirty="0"/>
              <a:t>Extreme moodiness, or moods that are inappropriate for an activity</a:t>
            </a:r>
          </a:p>
          <a:p>
            <a:r>
              <a:rPr lang="en-US" dirty="0"/>
              <a:t>Low self-esteem</a:t>
            </a:r>
          </a:p>
          <a:p>
            <a:r>
              <a:rPr lang="en-US" dirty="0"/>
              <a:t>Erratic, sudden changes in behavior</a:t>
            </a:r>
          </a:p>
          <a:p>
            <a:r>
              <a:rPr lang="en-US" dirty="0"/>
              <a:t>Hypersensitivity to sudden or startling stimuli</a:t>
            </a:r>
          </a:p>
          <a:p>
            <a:r>
              <a:rPr lang="en-US" dirty="0"/>
              <a:t>Fear of parents or other adults</a:t>
            </a:r>
          </a:p>
          <a:p>
            <a:r>
              <a:rPr lang="en-US" dirty="0"/>
              <a:t>Suicidal thoughts</a:t>
            </a:r>
          </a:p>
          <a:p>
            <a:r>
              <a:rPr lang="en-US" dirty="0"/>
              <a:t>Frequent absence from events/appointments</a:t>
            </a:r>
          </a:p>
          <a:p>
            <a:r>
              <a:rPr lang="en-US" dirty="0"/>
              <a:t>Drug or alcohol abuse (particularly for older children)</a:t>
            </a:r>
          </a:p>
          <a:p>
            <a:r>
              <a:rPr lang="en-US" dirty="0"/>
              <a:t>Frequent injuries</a:t>
            </a:r>
          </a:p>
          <a:p>
            <a:r>
              <a:rPr lang="en-US" dirty="0"/>
              <a:t>Fear of going home</a:t>
            </a:r>
          </a:p>
        </p:txBody>
      </p:sp>
      <p:pic>
        <p:nvPicPr>
          <p:cNvPr id="9218" name="Picture 2" descr="\\WYCRP-FLSR\Users\WYCRP1\Documents\PCAWY\Marketing, Supplies, Media, Mailing\Pictures\1064137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18" y="2362200"/>
            <a:ext cx="2449353" cy="3136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Physical Abuse vs. Nonintentional Injury</a:t>
            </a:r>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a:t>The leading or bony edges of the body (knees, elbows, forearms, eyebrows) are the most common areas to be bruised during normal play.</a:t>
            </a:r>
          </a:p>
          <a:p>
            <a:pPr marL="0" indent="0">
              <a:buNone/>
            </a:pPr>
            <a:endParaRPr lang="en-US" dirty="0"/>
          </a:p>
          <a:p>
            <a:r>
              <a:rPr lang="en-US" dirty="0"/>
              <a:t>Bruises from normal play rarely show in distinct shapes (hand, belt buckle, teeth marks).</a:t>
            </a:r>
          </a:p>
          <a:p>
            <a:pPr marL="0" indent="0">
              <a:buNone/>
            </a:pPr>
            <a:endParaRPr lang="en-US" dirty="0"/>
          </a:p>
          <a:p>
            <a:r>
              <a:rPr lang="en-US" dirty="0"/>
              <a:t>Soft tissue areas (cheeks, buttocks, thighs) are not normally injured during normal play. </a:t>
            </a:r>
          </a:p>
          <a:p>
            <a:pPr marL="0" indent="0">
              <a:buNone/>
            </a:pPr>
            <a:endParaRPr lang="en-US" dirty="0"/>
          </a:p>
          <a:p>
            <a:pPr marL="0" indent="0" algn="ctr">
              <a:buNone/>
            </a:pPr>
            <a:r>
              <a:rPr lang="en-US" b="1" dirty="0"/>
              <a:t>Bruising in distinct shapes or on soft tissue areas may be a sign of physical abuse.</a:t>
            </a:r>
          </a:p>
        </p:txBody>
      </p:sp>
    </p:spTree>
    <p:extLst>
      <p:ext uri="{BB962C8B-B14F-4D97-AF65-F5344CB8AC3E}">
        <p14:creationId xmlns:p14="http://schemas.microsoft.com/office/powerpoint/2010/main" val="98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a:t>On Sexual Abuse…</a:t>
            </a:r>
          </a:p>
        </p:txBody>
      </p:sp>
      <p:sp>
        <p:nvSpPr>
          <p:cNvPr id="3" name="Content Placeholder 2"/>
          <p:cNvSpPr>
            <a:spLocks noGrp="1"/>
          </p:cNvSpPr>
          <p:nvPr>
            <p:ph idx="1"/>
          </p:nvPr>
        </p:nvSpPr>
        <p:spPr>
          <a:xfrm>
            <a:off x="3705607" y="1409448"/>
            <a:ext cx="4981193" cy="4876800"/>
          </a:xfrm>
        </p:spPr>
        <p:txBody>
          <a:bodyPr>
            <a:normAutofit fontScale="85000" lnSpcReduction="10000"/>
          </a:bodyPr>
          <a:lstStyle/>
          <a:p>
            <a:r>
              <a:rPr lang="en-US" dirty="0"/>
              <a:t>Children frequently don’t talk about it.</a:t>
            </a:r>
          </a:p>
          <a:p>
            <a:pPr lvl="1"/>
            <a:r>
              <a:rPr lang="en-US" sz="1800" dirty="0"/>
              <a:t>Abusers commonly use threats to keep victims quiet</a:t>
            </a:r>
          </a:p>
          <a:p>
            <a:pPr lvl="1"/>
            <a:r>
              <a:rPr lang="en-US" sz="1800" dirty="0"/>
              <a:t>Some abusers bribe their victims or tell them that no one will believe them if they tell</a:t>
            </a:r>
          </a:p>
          <a:p>
            <a:pPr lvl="1"/>
            <a:r>
              <a:rPr lang="en-US" sz="1800" dirty="0"/>
              <a:t>In incest cases, abusers may scare the child into believing they will both go to jail or the child will be placed in foster care, if the child talks</a:t>
            </a:r>
          </a:p>
          <a:p>
            <a:pPr lvl="1"/>
            <a:r>
              <a:rPr lang="en-US" sz="1800" dirty="0"/>
              <a:t>The child may feel embarrassed or ashamed</a:t>
            </a:r>
          </a:p>
          <a:p>
            <a:pPr marL="457200" lvl="1" indent="0">
              <a:buNone/>
            </a:pPr>
            <a:endParaRPr lang="en-US" sz="1800" dirty="0"/>
          </a:p>
          <a:p>
            <a:r>
              <a:rPr lang="en-US" dirty="0"/>
              <a:t>Sexual abuse can occur and physical evidence may disappear quickly or not exist.</a:t>
            </a:r>
          </a:p>
        </p:txBody>
      </p:sp>
      <p:pic>
        <p:nvPicPr>
          <p:cNvPr id="19458" name="Picture 2" descr="\\WYCRP-FLSR\Users\WYCRP1\Documents\PCAWY\Marketing, Supplies, Media, Mailing\Pictures\1131673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512" y="2133600"/>
            <a:ext cx="2922340" cy="3369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47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lstStyle/>
          <a:p>
            <a:r>
              <a:rPr lang="en-US" sz="4000" dirty="0"/>
              <a:t>The trouble with emotional abuse…</a:t>
            </a:r>
          </a:p>
        </p:txBody>
      </p:sp>
      <p:sp>
        <p:nvSpPr>
          <p:cNvPr id="3" name="Content Placeholder 2"/>
          <p:cNvSpPr>
            <a:spLocks noGrp="1"/>
          </p:cNvSpPr>
          <p:nvPr>
            <p:ph idx="1"/>
          </p:nvPr>
        </p:nvSpPr>
        <p:spPr>
          <a:xfrm>
            <a:off x="457200" y="1676400"/>
            <a:ext cx="8229600" cy="4593771"/>
          </a:xfrm>
        </p:spPr>
        <p:txBody>
          <a:bodyPr>
            <a:normAutofit fontScale="77500" lnSpcReduction="20000"/>
          </a:bodyPr>
          <a:lstStyle/>
          <a:p>
            <a:r>
              <a:rPr lang="en-US" dirty="0"/>
              <a:t>Emotional abuse can be difficult to pin down and it’s symptoms can be markers for other situations or conditions</a:t>
            </a:r>
          </a:p>
          <a:p>
            <a:pPr marL="0" indent="0">
              <a:buNone/>
            </a:pPr>
            <a:endParaRPr lang="en-US" dirty="0"/>
          </a:p>
          <a:p>
            <a:r>
              <a:rPr lang="en-US" dirty="0"/>
              <a:t>When suspecting emotional abuse, try to match what you are seeing with the behavior of the child’s primary caregiver.</a:t>
            </a:r>
          </a:p>
          <a:p>
            <a:pPr marL="0" indent="0">
              <a:buNone/>
            </a:pPr>
            <a:endParaRPr lang="en-US" dirty="0" smtClean="0"/>
          </a:p>
          <a:p>
            <a:r>
              <a:rPr lang="en-US" dirty="0" smtClean="0"/>
              <a:t>Does </a:t>
            </a:r>
            <a:r>
              <a:rPr lang="en-US" dirty="0"/>
              <a:t>the primary caregiver:</a:t>
            </a:r>
          </a:p>
          <a:p>
            <a:pPr lvl="1"/>
            <a:r>
              <a:rPr lang="en-US" sz="1800" dirty="0" smtClean="0"/>
              <a:t>Constantly </a:t>
            </a:r>
            <a:r>
              <a:rPr lang="en-US" sz="1800" dirty="0"/>
              <a:t>insult and demean the child</a:t>
            </a:r>
          </a:p>
          <a:p>
            <a:pPr lvl="1"/>
            <a:r>
              <a:rPr lang="en-US" sz="1800" dirty="0"/>
              <a:t>Make realistic and convincing threats to abandon or harm the child</a:t>
            </a:r>
          </a:p>
          <a:p>
            <a:pPr lvl="1"/>
            <a:r>
              <a:rPr lang="en-US" sz="1800" dirty="0"/>
              <a:t>Behave in an emotionally detached, distant manner</a:t>
            </a:r>
          </a:p>
          <a:p>
            <a:pPr lvl="1"/>
            <a:r>
              <a:rPr lang="en-US" sz="1800" dirty="0"/>
              <a:t>Reject the child</a:t>
            </a:r>
          </a:p>
          <a:p>
            <a:pPr lvl="1"/>
            <a:r>
              <a:rPr lang="en-US" sz="1800" dirty="0"/>
              <a:t>Encourage or permit anti-social behavior from the child</a:t>
            </a:r>
          </a:p>
          <a:p>
            <a:pPr lvl="1"/>
            <a:r>
              <a:rPr lang="en-US" sz="1800" dirty="0"/>
              <a:t>Humiliate, single-out, criticize or punish the child in </a:t>
            </a:r>
            <a:r>
              <a:rPr lang="en-US" sz="1800" dirty="0" smtClean="0"/>
              <a:t>public</a:t>
            </a:r>
            <a:endParaRPr lang="en-US" sz="1800" dirty="0"/>
          </a:p>
        </p:txBody>
      </p:sp>
    </p:spTree>
    <p:extLst>
      <p:ext uri="{BB962C8B-B14F-4D97-AF65-F5344CB8AC3E}">
        <p14:creationId xmlns:p14="http://schemas.microsoft.com/office/powerpoint/2010/main" val="346012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vJ5Ab-uTDk"/>
          <p:cNvPicPr>
            <a:picLocks noRot="1" noChangeAspect="1"/>
          </p:cNvPicPr>
          <p:nvPr>
            <a:videoFile r:link="rId1"/>
          </p:nvPr>
        </p:nvPicPr>
        <p:blipFill>
          <a:blip r:embed="rId3"/>
          <a:stretch>
            <a:fillRect/>
          </a:stretch>
        </p:blipFill>
        <p:spPr>
          <a:xfrm>
            <a:off x="277504" y="224335"/>
            <a:ext cx="8651164" cy="5794328"/>
          </a:xfrm>
          <a:prstGeom prst="rect">
            <a:avLst/>
          </a:prstGeom>
        </p:spPr>
      </p:pic>
    </p:spTree>
    <p:extLst>
      <p:ext uri="{BB962C8B-B14F-4D97-AF65-F5344CB8AC3E}">
        <p14:creationId xmlns:p14="http://schemas.microsoft.com/office/powerpoint/2010/main" val="997493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Responding to  disclosures</a:t>
            </a:r>
            <a:r>
              <a:rPr lang="is-IS" dirty="0" smtClean="0"/>
              <a:t>….</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Believe the child</a:t>
            </a:r>
          </a:p>
          <a:p>
            <a:r>
              <a:rPr lang="en-US" dirty="0" smtClean="0"/>
              <a:t>Talk privately</a:t>
            </a:r>
          </a:p>
          <a:p>
            <a:r>
              <a:rPr lang="en-US" dirty="0" smtClean="0"/>
              <a:t>Listen to the child</a:t>
            </a:r>
          </a:p>
          <a:p>
            <a:r>
              <a:rPr lang="en-US" dirty="0" smtClean="0"/>
              <a:t>Reassure the child that he/she has done the right thing by reporting</a:t>
            </a:r>
          </a:p>
          <a:p>
            <a:r>
              <a:rPr lang="en-US" dirty="0" smtClean="0"/>
              <a:t>Explain your responsibility to report</a:t>
            </a:r>
          </a:p>
          <a:p>
            <a:r>
              <a:rPr lang="en-US" dirty="0" smtClean="0"/>
              <a:t>Don’t investigate, that is someone else’s </a:t>
            </a:r>
            <a:r>
              <a:rPr lang="en-US" dirty="0" err="1" smtClean="0"/>
              <a:t>reponsibility</a:t>
            </a:r>
            <a:r>
              <a:rPr lang="en-US" dirty="0" smtClean="0"/>
              <a:t> </a:t>
            </a:r>
          </a:p>
          <a:p>
            <a:r>
              <a:rPr lang="en-US" dirty="0" smtClean="0"/>
              <a:t>Report immediately</a:t>
            </a:r>
            <a:endParaRPr lang="en-US" dirty="0"/>
          </a:p>
        </p:txBody>
      </p:sp>
      <p:pic>
        <p:nvPicPr>
          <p:cNvPr id="1026" name="Picture 2" descr="log_parenting_walkingthepark.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39502" y="2507567"/>
            <a:ext cx="3535415" cy="176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7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lstStyle/>
          <a:p>
            <a:pPr algn="l"/>
            <a:r>
              <a:rPr lang="en-US" dirty="0"/>
              <a:t>Who do I contact?</a:t>
            </a:r>
          </a:p>
        </p:txBody>
      </p:sp>
      <p:sp>
        <p:nvSpPr>
          <p:cNvPr id="3" name="Content Placeholder 2"/>
          <p:cNvSpPr>
            <a:spLocks noGrp="1"/>
          </p:cNvSpPr>
          <p:nvPr>
            <p:ph idx="1"/>
          </p:nvPr>
        </p:nvSpPr>
        <p:spPr>
          <a:xfrm>
            <a:off x="457200" y="1752600"/>
            <a:ext cx="8229600" cy="4405975"/>
          </a:xfrm>
        </p:spPr>
        <p:txBody>
          <a:bodyPr>
            <a:normAutofit fontScale="92500" lnSpcReduction="20000"/>
          </a:bodyPr>
          <a:lstStyle/>
          <a:p>
            <a:r>
              <a:rPr lang="en-US" dirty="0"/>
              <a:t>Typically, call the local county office of the Department of Family Services to report your suspicion of child abuse as soon as possible</a:t>
            </a:r>
          </a:p>
          <a:p>
            <a:endParaRPr lang="en-US" dirty="0"/>
          </a:p>
          <a:p>
            <a:r>
              <a:rPr lang="en-US" dirty="0"/>
              <a:t> If after normal business hours, call local law enforcement</a:t>
            </a:r>
          </a:p>
          <a:p>
            <a:pPr marL="0" indent="0">
              <a:buNone/>
            </a:pPr>
            <a:endParaRPr lang="en-US" sz="1700" dirty="0"/>
          </a:p>
          <a:p>
            <a:r>
              <a:rPr lang="en-US" dirty="0"/>
              <a:t>Be prepared to provide specific information</a:t>
            </a:r>
            <a:br>
              <a:rPr lang="en-US" dirty="0"/>
            </a:br>
            <a:endParaRPr lang="en-US" dirty="0"/>
          </a:p>
          <a:p>
            <a:r>
              <a:rPr lang="en-US" dirty="0"/>
              <a:t>You may remain anonymous</a:t>
            </a:r>
          </a:p>
          <a:p>
            <a:pPr marL="0" indent="0">
              <a:buNone/>
            </a:pPr>
            <a:endParaRPr lang="en-US" sz="1700" dirty="0"/>
          </a:p>
        </p:txBody>
      </p:sp>
      <p:pic>
        <p:nvPicPr>
          <p:cNvPr id="16386" name="Picture 2" descr="C:\Users\Allison Anderson\AppData\Local\Microsoft\Windows\Temporary Internet Files\Content.IE5\5XZ3K7C8\MP9004223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28600"/>
            <a:ext cx="2057400" cy="1396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9" descr="http://www.freeholdboro.k12.nj.us/cms/lib6/NJ01001089/Centricity/Domain/238/handouts.jpg"/>
          <p:cNvPicPr>
            <a:picLocks noChangeAspect="1" noChangeArrowheads="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375584"/>
            <a:ext cx="666752" cy="70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5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3.amazonaws.com/assets.cce.cornell.edu/slides/9937/image/sized/Volunteer-Hands.jpg?14167346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59" y="1496129"/>
            <a:ext cx="7603501" cy="380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03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volunteer roles in Wyoming 4-H</a:t>
            </a:r>
            <a:endParaRPr lang="en-US" sz="3200" dirty="0"/>
          </a:p>
        </p:txBody>
      </p:sp>
      <p:sp>
        <p:nvSpPr>
          <p:cNvPr id="3" name="Content Placeholder 2"/>
          <p:cNvSpPr>
            <a:spLocks noGrp="1"/>
          </p:cNvSpPr>
          <p:nvPr>
            <p:ph idx="1"/>
          </p:nvPr>
        </p:nvSpPr>
        <p:spPr>
          <a:xfrm>
            <a:off x="457200" y="1241404"/>
            <a:ext cx="8229600" cy="4884759"/>
          </a:xfrm>
        </p:spPr>
        <p:txBody>
          <a:bodyPr/>
          <a:lstStyle/>
          <a:p>
            <a:pPr marL="0" indent="0">
              <a:spcAft>
                <a:spcPts val="1200"/>
              </a:spcAft>
              <a:buNone/>
            </a:pPr>
            <a:endParaRPr lang="en-US" altLang="en-US" dirty="0"/>
          </a:p>
          <a:p>
            <a:pPr marL="274320" indent="-274320">
              <a:defRPr/>
            </a:pPr>
            <a:r>
              <a:rPr lang="en-US" sz="2800" dirty="0" smtClean="0"/>
              <a:t>Activity Volunteer</a:t>
            </a:r>
          </a:p>
          <a:p>
            <a:pPr marL="274320" indent="-274320">
              <a:defRPr/>
            </a:pPr>
            <a:r>
              <a:rPr lang="en-US" sz="2800" dirty="0" smtClean="0"/>
              <a:t>Club Volunteer</a:t>
            </a:r>
          </a:p>
          <a:p>
            <a:pPr marL="274320" indent="-274320">
              <a:defRPr/>
            </a:pPr>
            <a:r>
              <a:rPr lang="en-US" sz="2800" dirty="0" smtClean="0"/>
              <a:t>Project Volunteer </a:t>
            </a:r>
          </a:p>
          <a:p>
            <a:pPr marL="274320" indent="-274320">
              <a:defRPr/>
            </a:pPr>
            <a:r>
              <a:rPr lang="en-US" sz="2800" dirty="0" smtClean="0"/>
              <a:t>Committee Member</a:t>
            </a:r>
          </a:p>
          <a:p>
            <a:pPr marL="274320" indent="-274320">
              <a:defRPr/>
            </a:pPr>
            <a:r>
              <a:rPr lang="en-US" sz="2800" dirty="0" smtClean="0"/>
              <a:t>Coach</a:t>
            </a:r>
          </a:p>
          <a:p>
            <a:pPr marL="274320" indent="-274320">
              <a:defRPr/>
            </a:pPr>
            <a:r>
              <a:rPr lang="en-US" sz="2800" dirty="0" smtClean="0"/>
              <a:t>Chaperone</a:t>
            </a:r>
            <a:endParaRPr lang="en-US" sz="28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71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heart, hands, and hustle?</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49" y="1855741"/>
            <a:ext cx="3847380" cy="4014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dia.clemson.edu/public/4h/sewing-flyer/clo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08922" y="1822315"/>
            <a:ext cx="3813484" cy="3912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http://www.freeholdboro.k12.nj.us/cms/lib6/NJ01001089/Centricity/Domain/238/handouts.jp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55654" y="375584"/>
            <a:ext cx="666752" cy="706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21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using the clover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Use the official 4-H Emblem (with the 18 USC 707) and use it in its entirety.</a:t>
            </a:r>
          </a:p>
          <a:p>
            <a:r>
              <a:rPr lang="en-US" dirty="0" smtClean="0"/>
              <a:t>Do not place text or images in front of the 4-H Emblem.</a:t>
            </a:r>
          </a:p>
          <a:p>
            <a:r>
              <a:rPr lang="en-US" dirty="0" smtClean="0"/>
              <a:t>Never use the emblem to apply product endorsement.</a:t>
            </a:r>
          </a:p>
          <a:p>
            <a:r>
              <a:rPr lang="en-US" dirty="0" smtClean="0"/>
              <a:t>When using the 4-H Name or the 4-H Emblem to raise funds it must be done in accordance with local, state, and national policies.</a:t>
            </a:r>
          </a:p>
          <a:p>
            <a:endParaRPr lang="en-US" dirty="0"/>
          </a:p>
        </p:txBody>
      </p:sp>
    </p:spTree>
    <p:extLst>
      <p:ext uri="{BB962C8B-B14F-4D97-AF65-F5344CB8AC3E}">
        <p14:creationId xmlns:p14="http://schemas.microsoft.com/office/powerpoint/2010/main" val="3979111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Raising money for 4-H</a:t>
            </a:r>
            <a:endParaRPr lang="en-US" dirty="0"/>
          </a:p>
        </p:txBody>
      </p:sp>
      <p:sp>
        <p:nvSpPr>
          <p:cNvPr id="3" name="Content Placeholder 2"/>
          <p:cNvSpPr>
            <a:spLocks noGrp="1"/>
          </p:cNvSpPr>
          <p:nvPr>
            <p:ph idx="1"/>
          </p:nvPr>
        </p:nvSpPr>
        <p:spPr/>
        <p:txBody>
          <a:bodyPr>
            <a:normAutofit fontScale="92500"/>
          </a:bodyPr>
          <a:lstStyle/>
          <a:p>
            <a:pPr>
              <a:lnSpc>
                <a:spcPct val="90000"/>
              </a:lnSpc>
            </a:pPr>
            <a:r>
              <a:rPr lang="en-US" altLang="en-US" dirty="0"/>
              <a:t>All fundraisers must be approved by the 4-H Educator and a fund raising request form must be on file at the Extension Office.</a:t>
            </a:r>
          </a:p>
          <a:p>
            <a:pPr>
              <a:lnSpc>
                <a:spcPct val="90000"/>
              </a:lnSpc>
            </a:pPr>
            <a:r>
              <a:rPr lang="en-US" altLang="en-US" dirty="0" smtClean="0"/>
              <a:t>All </a:t>
            </a:r>
            <a:r>
              <a:rPr lang="en-US" altLang="en-US" dirty="0"/>
              <a:t>money raised in the name of 4-H can only be used for 4-H activities, programs, resources, etc. in a manner consistent with the mission of 4-H.</a:t>
            </a:r>
          </a:p>
          <a:p>
            <a:pPr>
              <a:lnSpc>
                <a:spcPct val="90000"/>
              </a:lnSpc>
            </a:pPr>
            <a:r>
              <a:rPr lang="en-US" altLang="en-US" dirty="0"/>
              <a:t>All monies raised and inventory purchased with 4-H funds must be accounted for. (yearly audit through club chartering</a:t>
            </a:r>
            <a:r>
              <a:rPr lang="en-US" altLang="en-US" dirty="0" smtClean="0"/>
              <a:t>).</a:t>
            </a:r>
            <a:endParaRPr lang="en-US" altLang="en-US" dirty="0"/>
          </a:p>
          <a:p>
            <a:endParaRPr lang="en-US" dirty="0"/>
          </a:p>
        </p:txBody>
      </p:sp>
    </p:spTree>
    <p:extLst>
      <p:ext uri="{BB962C8B-B14F-4D97-AF65-F5344CB8AC3E}">
        <p14:creationId xmlns:p14="http://schemas.microsoft.com/office/powerpoint/2010/main" val="1343595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Being a successful volunteer</a:t>
            </a:r>
            <a:endParaRPr lang="en-US" sz="3200" dirty="0"/>
          </a:p>
        </p:txBody>
      </p:sp>
      <p:sp>
        <p:nvSpPr>
          <p:cNvPr id="3" name="Content Placeholder 2"/>
          <p:cNvSpPr>
            <a:spLocks noGrp="1"/>
          </p:cNvSpPr>
          <p:nvPr>
            <p:ph idx="1"/>
          </p:nvPr>
        </p:nvSpPr>
        <p:spPr>
          <a:xfrm>
            <a:off x="396643" y="1664739"/>
            <a:ext cx="8229600" cy="4525963"/>
          </a:xfrm>
        </p:spPr>
        <p:txBody>
          <a:bodyPr>
            <a:normAutofit/>
          </a:bodyPr>
          <a:lstStyle/>
          <a:p>
            <a:pPr>
              <a:defRPr/>
            </a:pPr>
            <a:r>
              <a:rPr lang="en-US" sz="2200" dirty="0" smtClean="0"/>
              <a:t>Communication is key!</a:t>
            </a:r>
          </a:p>
          <a:p>
            <a:pPr>
              <a:defRPr/>
            </a:pPr>
            <a:r>
              <a:rPr lang="en-US" sz="2200" dirty="0" smtClean="0"/>
              <a:t>Incorporate Positive Youth Development.</a:t>
            </a:r>
          </a:p>
          <a:p>
            <a:pPr>
              <a:defRPr/>
            </a:pPr>
            <a:r>
              <a:rPr lang="en-US" sz="2200" dirty="0" smtClean="0"/>
              <a:t>Get started, don’t wait.</a:t>
            </a:r>
          </a:p>
          <a:p>
            <a:pPr>
              <a:defRPr/>
            </a:pPr>
            <a:r>
              <a:rPr lang="en-US" sz="2200" dirty="0" smtClean="0"/>
              <a:t>Seek out to learn more.</a:t>
            </a:r>
          </a:p>
          <a:p>
            <a:pPr lvl="1">
              <a:defRPr/>
            </a:pPr>
            <a:r>
              <a:rPr lang="en-US" sz="1800" dirty="0" smtClean="0"/>
              <a:t>Check out the Wyoming 4-H volunteer webpage.</a:t>
            </a:r>
          </a:p>
          <a:p>
            <a:pPr lvl="1">
              <a:defRPr/>
            </a:pPr>
            <a:r>
              <a:rPr lang="en-US" sz="1800" dirty="0" smtClean="0"/>
              <a:t>Attend County, Regional, and State Trainings</a:t>
            </a:r>
          </a:p>
          <a:p>
            <a:pPr>
              <a:defRPr/>
            </a:pPr>
            <a:r>
              <a:rPr lang="en-US" sz="2200" dirty="0" smtClean="0"/>
              <a:t>Ask questions.</a:t>
            </a:r>
          </a:p>
          <a:p>
            <a:pPr marL="0" indent="0">
              <a:buNone/>
              <a:defRPr/>
            </a:pPr>
            <a:endParaRPr lang="en-US" sz="2200" dirty="0" smtClean="0"/>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670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88" y="663173"/>
            <a:ext cx="8229600" cy="5462990"/>
          </a:xfrm>
        </p:spPr>
        <p:txBody>
          <a:bodyPr/>
          <a:lstStyle/>
          <a:p>
            <a:r>
              <a:rPr lang="en-US" altLang="en-US" sz="6000" dirty="0" smtClean="0"/>
              <a:t> “</a:t>
            </a:r>
            <a:r>
              <a:rPr lang="en-US" altLang="en-US" sz="6000" dirty="0"/>
              <a:t>Kids don’t care how much you know until they know how much you care.”</a:t>
            </a:r>
            <a:r>
              <a:rPr lang="en-US" altLang="en-US" sz="3200" dirty="0"/>
              <a:t/>
            </a:r>
            <a:br>
              <a:rPr lang="en-US" altLang="en-US" sz="3200" dirty="0"/>
            </a:br>
            <a:endParaRPr lang="en-US" sz="32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315" y="5471039"/>
            <a:ext cx="2239751" cy="719663"/>
          </a:xfrm>
          <a:prstGeom prst="rect">
            <a:avLst/>
          </a:prstGeom>
        </p:spPr>
      </p:pic>
    </p:spTree>
    <p:extLst>
      <p:ext uri="{BB962C8B-B14F-4D97-AF65-F5344CB8AC3E}">
        <p14:creationId xmlns:p14="http://schemas.microsoft.com/office/powerpoint/2010/main" val="40826313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5vblCkGF8"/>
          <p:cNvPicPr>
            <a:picLocks noRot="1" noChangeAspect="1"/>
          </p:cNvPicPr>
          <p:nvPr>
            <a:videoFile r:link="rId1"/>
          </p:nvPr>
        </p:nvPicPr>
        <p:blipFill>
          <a:blip r:embed="rId4"/>
          <a:stretch>
            <a:fillRect/>
          </a:stretch>
        </p:blipFill>
        <p:spPr>
          <a:xfrm>
            <a:off x="263857" y="237983"/>
            <a:ext cx="8578375" cy="6039987"/>
          </a:xfrm>
          <a:prstGeom prst="rect">
            <a:avLst/>
          </a:prstGeom>
        </p:spPr>
      </p:pic>
    </p:spTree>
    <p:extLst>
      <p:ext uri="{BB962C8B-B14F-4D97-AF65-F5344CB8AC3E}">
        <p14:creationId xmlns:p14="http://schemas.microsoft.com/office/powerpoint/2010/main" val="212835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4-H Today</a:t>
            </a:r>
            <a:endParaRPr lang="en-US" dirty="0"/>
          </a:p>
        </p:txBody>
      </p:sp>
      <p:sp>
        <p:nvSpPr>
          <p:cNvPr id="3" name="Content Placeholder 2"/>
          <p:cNvSpPr>
            <a:spLocks noGrp="1"/>
          </p:cNvSpPr>
          <p:nvPr>
            <p:ph idx="1"/>
          </p:nvPr>
        </p:nvSpPr>
        <p:spPr/>
        <p:txBody>
          <a:bodyPr>
            <a:normAutofit/>
          </a:bodyPr>
          <a:lstStyle/>
          <a:p>
            <a:r>
              <a:rPr lang="en-US" dirty="0" smtClean="0"/>
              <a:t>What are the top 5 projects in               Wyoming 4-H?</a:t>
            </a:r>
          </a:p>
          <a:p>
            <a:pPr lvl="1"/>
            <a:r>
              <a:rPr lang="en-US" dirty="0" smtClean="0"/>
              <a:t>Rifle with 1484 youth enrolled</a:t>
            </a:r>
          </a:p>
          <a:p>
            <a:pPr lvl="1"/>
            <a:r>
              <a:rPr lang="en-US" dirty="0" smtClean="0"/>
              <a:t>Swine with 1361 youth enrolled</a:t>
            </a:r>
          </a:p>
          <a:p>
            <a:pPr lvl="1"/>
            <a:r>
              <a:rPr lang="en-US" dirty="0" smtClean="0"/>
              <a:t>Archery with 1200 youth enrolled</a:t>
            </a:r>
          </a:p>
          <a:p>
            <a:pPr lvl="1"/>
            <a:r>
              <a:rPr lang="en-US" dirty="0" smtClean="0"/>
              <a:t>Beef with 1094 youth enrolled</a:t>
            </a:r>
          </a:p>
          <a:p>
            <a:pPr lvl="1"/>
            <a:r>
              <a:rPr lang="en-US" dirty="0" smtClean="0"/>
              <a:t>Sheep with 994 youth enrolled</a:t>
            </a:r>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2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Local, state, and national scene</a:t>
            </a:r>
            <a:endParaRPr lang="en-US" sz="3200" dirty="0"/>
          </a:p>
        </p:txBody>
      </p:sp>
      <p:sp>
        <p:nvSpPr>
          <p:cNvPr id="3" name="Content Placeholder 2"/>
          <p:cNvSpPr>
            <a:spLocks noGrp="1"/>
          </p:cNvSpPr>
          <p:nvPr>
            <p:ph idx="1"/>
          </p:nvPr>
        </p:nvSpPr>
        <p:spPr/>
        <p:txBody>
          <a:bodyPr/>
          <a:lstStyle/>
          <a:p>
            <a:pPr marL="274320" indent="-274320">
              <a:defRPr/>
            </a:pPr>
            <a:r>
              <a:rPr lang="en-US" dirty="0"/>
              <a:t>Local</a:t>
            </a:r>
          </a:p>
          <a:p>
            <a:pPr marL="457200" lvl="1" indent="0">
              <a:buNone/>
              <a:defRPr/>
            </a:pPr>
            <a:r>
              <a:rPr lang="en-US" sz="2400" dirty="0"/>
              <a:t>-Members, </a:t>
            </a:r>
            <a:r>
              <a:rPr lang="en-US" sz="2400" dirty="0" smtClean="0"/>
              <a:t>Volunteers</a:t>
            </a:r>
            <a:r>
              <a:rPr lang="en-US" sz="2400" dirty="0"/>
              <a:t>, </a:t>
            </a:r>
            <a:r>
              <a:rPr lang="en-US" sz="2400" dirty="0" smtClean="0"/>
              <a:t>Parents</a:t>
            </a:r>
            <a:r>
              <a:rPr lang="en-US" sz="2400" dirty="0"/>
              <a:t>, </a:t>
            </a:r>
            <a:r>
              <a:rPr lang="en-US" sz="2400" dirty="0" smtClean="0"/>
              <a:t>4-H Educator, County 4-H Committees, County Commissioners</a:t>
            </a:r>
            <a:endParaRPr lang="en-US" sz="2400" dirty="0"/>
          </a:p>
          <a:p>
            <a:pPr marL="274320" indent="-274320">
              <a:defRPr/>
            </a:pPr>
            <a:r>
              <a:rPr lang="en-US" dirty="0"/>
              <a:t>State</a:t>
            </a:r>
          </a:p>
          <a:p>
            <a:pPr marL="640080" lvl="1" indent="-274320">
              <a:defRPr/>
            </a:pPr>
            <a:r>
              <a:rPr lang="en-US" sz="2400" dirty="0"/>
              <a:t>State Program </a:t>
            </a:r>
            <a:r>
              <a:rPr lang="en-US" sz="2400" dirty="0" smtClean="0"/>
              <a:t>Coordinator, </a:t>
            </a:r>
            <a:r>
              <a:rPr lang="en-US" sz="2400" dirty="0"/>
              <a:t>State </a:t>
            </a:r>
            <a:r>
              <a:rPr lang="en-US" sz="2400" dirty="0" smtClean="0"/>
              <a:t>Specialist, Director of Extension, University President, </a:t>
            </a:r>
            <a:r>
              <a:rPr lang="en-US" sz="2400" dirty="0"/>
              <a:t>Legislators, and the </a:t>
            </a:r>
            <a:r>
              <a:rPr lang="en-US" sz="2400" dirty="0" smtClean="0"/>
              <a:t>Wyoming 4-H </a:t>
            </a:r>
            <a:r>
              <a:rPr lang="en-US" sz="2400" dirty="0"/>
              <a:t>Foundation</a:t>
            </a:r>
          </a:p>
          <a:p>
            <a:pPr marL="274320" indent="-274320">
              <a:defRPr/>
            </a:pPr>
            <a:r>
              <a:rPr lang="en-US" dirty="0"/>
              <a:t>National</a:t>
            </a:r>
          </a:p>
          <a:p>
            <a:pPr marL="640080" lvl="1" indent="-274320">
              <a:defRPr/>
            </a:pPr>
            <a:r>
              <a:rPr lang="en-US" sz="2400" dirty="0"/>
              <a:t>USDA, United States Congress</a:t>
            </a:r>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2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Funding partnership</a:t>
            </a:r>
            <a:endParaRPr lang="en-US" sz="3200" dirty="0"/>
          </a:p>
        </p:txBody>
      </p:sp>
      <p:sp>
        <p:nvSpPr>
          <p:cNvPr id="3" name="Content Placeholder 2"/>
          <p:cNvSpPr>
            <a:spLocks noGrp="1"/>
          </p:cNvSpPr>
          <p:nvPr>
            <p:ph idx="1"/>
          </p:nvPr>
        </p:nvSpPr>
        <p:spPr/>
        <p:txBody>
          <a:bodyPr/>
          <a:lstStyle/>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
          <p:cNvGrpSpPr>
            <a:grpSpLocks/>
          </p:cNvGrpSpPr>
          <p:nvPr/>
        </p:nvGrpSpPr>
        <p:grpSpPr bwMode="auto">
          <a:xfrm flipV="1">
            <a:off x="2079321" y="1417638"/>
            <a:ext cx="4747364" cy="4319990"/>
            <a:chOff x="1392" y="1440"/>
            <a:chExt cx="2496" cy="2400"/>
          </a:xfrm>
        </p:grpSpPr>
        <p:sp>
          <p:nvSpPr>
            <p:cNvPr id="13" name="Oval 7"/>
            <p:cNvSpPr>
              <a:spLocks noChangeArrowheads="1"/>
            </p:cNvSpPr>
            <p:nvPr/>
          </p:nvSpPr>
          <p:spPr bwMode="auto">
            <a:xfrm>
              <a:off x="1848" y="2256"/>
              <a:ext cx="1584" cy="1584"/>
            </a:xfrm>
            <a:prstGeom prst="ellipse">
              <a:avLst/>
            </a:prstGeom>
            <a:noFill/>
            <a:ln w="571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spcBef>
                  <a:spcPct val="0"/>
                </a:spcBef>
                <a:buClrTx/>
                <a:buSzTx/>
                <a:buFontTx/>
                <a:buNone/>
              </a:pPr>
              <a:endParaRPr lang="en-US" altLang="en-US">
                <a:latin typeface="Times" panose="02020603050405020304" pitchFamily="18" charset="0"/>
              </a:endParaRPr>
            </a:p>
          </p:txBody>
        </p:sp>
        <p:grpSp>
          <p:nvGrpSpPr>
            <p:cNvPr id="14" name="Group 9"/>
            <p:cNvGrpSpPr>
              <a:grpSpLocks/>
            </p:cNvGrpSpPr>
            <p:nvPr/>
          </p:nvGrpSpPr>
          <p:grpSpPr bwMode="auto">
            <a:xfrm>
              <a:off x="1392" y="1440"/>
              <a:ext cx="2496" cy="1584"/>
              <a:chOff x="1392" y="1440"/>
              <a:chExt cx="2496" cy="1584"/>
            </a:xfrm>
          </p:grpSpPr>
          <p:sp>
            <p:nvSpPr>
              <p:cNvPr id="15" name="Oval 6"/>
              <p:cNvSpPr>
                <a:spLocks noChangeArrowheads="1"/>
              </p:cNvSpPr>
              <p:nvPr/>
            </p:nvSpPr>
            <p:spPr bwMode="auto">
              <a:xfrm>
                <a:off x="1392" y="1440"/>
                <a:ext cx="1584" cy="1584"/>
              </a:xfrm>
              <a:prstGeom prst="ellipse">
                <a:avLst/>
              </a:prstGeom>
              <a:noFill/>
              <a:ln w="571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spcBef>
                    <a:spcPct val="0"/>
                  </a:spcBef>
                  <a:buClrTx/>
                  <a:buSzTx/>
                  <a:buFontTx/>
                  <a:buNone/>
                </a:pPr>
                <a:endParaRPr lang="en-US" altLang="en-US">
                  <a:latin typeface="Times" panose="02020603050405020304" pitchFamily="18" charset="0"/>
                </a:endParaRPr>
              </a:p>
            </p:txBody>
          </p:sp>
          <p:sp>
            <p:nvSpPr>
              <p:cNvPr id="16" name="Oval 8"/>
              <p:cNvSpPr>
                <a:spLocks noChangeArrowheads="1"/>
              </p:cNvSpPr>
              <p:nvPr/>
            </p:nvSpPr>
            <p:spPr bwMode="auto">
              <a:xfrm>
                <a:off x="2304" y="1440"/>
                <a:ext cx="1584" cy="1584"/>
              </a:xfrm>
              <a:prstGeom prst="ellipse">
                <a:avLst/>
              </a:prstGeom>
              <a:noFill/>
              <a:ln w="571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spcBef>
                    <a:spcPct val="0"/>
                  </a:spcBef>
                  <a:buClrTx/>
                  <a:buSzTx/>
                  <a:buFontTx/>
                  <a:buNone/>
                </a:pPr>
                <a:endParaRPr lang="en-US" altLang="en-US">
                  <a:latin typeface="Times" panose="02020603050405020304" pitchFamily="18" charset="0"/>
                </a:endParaRPr>
              </a:p>
            </p:txBody>
          </p:sp>
        </p:grpSp>
      </p:grpSp>
      <p:sp>
        <p:nvSpPr>
          <p:cNvPr id="17" name="Rectangle 11"/>
          <p:cNvSpPr>
            <a:spLocks noChangeArrowheads="1"/>
          </p:cNvSpPr>
          <p:nvPr/>
        </p:nvSpPr>
        <p:spPr bwMode="auto">
          <a:xfrm>
            <a:off x="3901730" y="2074894"/>
            <a:ext cx="1274332" cy="58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spcBef>
                <a:spcPct val="0"/>
              </a:spcBef>
              <a:buClrTx/>
              <a:buSzTx/>
              <a:buFontTx/>
              <a:buNone/>
            </a:pPr>
            <a:r>
              <a:rPr lang="en-US" altLang="en-US" sz="3200" b="1" dirty="0">
                <a:latin typeface="Times" panose="02020603050405020304" pitchFamily="18" charset="0"/>
              </a:rPr>
              <a:t>State</a:t>
            </a:r>
            <a:endParaRPr lang="en-US" altLang="en-US" sz="3200" dirty="0">
              <a:latin typeface="Times" panose="02020603050405020304" pitchFamily="18" charset="0"/>
            </a:endParaRPr>
          </a:p>
        </p:txBody>
      </p:sp>
      <p:sp>
        <p:nvSpPr>
          <p:cNvPr id="18" name="Rectangle 12"/>
          <p:cNvSpPr>
            <a:spLocks noChangeArrowheads="1"/>
          </p:cNvSpPr>
          <p:nvPr/>
        </p:nvSpPr>
        <p:spPr bwMode="auto">
          <a:xfrm>
            <a:off x="2297128" y="4118904"/>
            <a:ext cx="1816400" cy="58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spcBef>
                <a:spcPct val="0"/>
              </a:spcBef>
              <a:buClrTx/>
              <a:buSzTx/>
              <a:buFontTx/>
              <a:buNone/>
            </a:pPr>
            <a:r>
              <a:rPr lang="en-US" altLang="en-US" sz="3200" b="1" dirty="0">
                <a:latin typeface="Times" panose="02020603050405020304" pitchFamily="18" charset="0"/>
              </a:rPr>
              <a:t>Federal</a:t>
            </a:r>
            <a:endParaRPr lang="en-US" altLang="en-US" sz="3200" dirty="0">
              <a:latin typeface="Times" panose="02020603050405020304" pitchFamily="18" charset="0"/>
            </a:endParaRPr>
          </a:p>
        </p:txBody>
      </p:sp>
      <p:sp>
        <p:nvSpPr>
          <p:cNvPr id="19" name="Rectangle 13"/>
          <p:cNvSpPr>
            <a:spLocks noChangeArrowheads="1"/>
          </p:cNvSpPr>
          <p:nvPr/>
        </p:nvSpPr>
        <p:spPr bwMode="auto">
          <a:xfrm>
            <a:off x="5065443" y="4107349"/>
            <a:ext cx="1761242" cy="58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spcBef>
                <a:spcPct val="0"/>
              </a:spcBef>
              <a:buClrTx/>
              <a:buSzTx/>
              <a:buFontTx/>
              <a:buNone/>
            </a:pPr>
            <a:r>
              <a:rPr lang="en-US" altLang="en-US" sz="3200" b="1" dirty="0">
                <a:latin typeface="Times" panose="02020603050405020304" pitchFamily="18" charset="0"/>
              </a:rPr>
              <a:t>County</a:t>
            </a:r>
          </a:p>
        </p:txBody>
      </p:sp>
    </p:spTree>
    <p:extLst>
      <p:ext uri="{BB962C8B-B14F-4D97-AF65-F5344CB8AC3E}">
        <p14:creationId xmlns:p14="http://schemas.microsoft.com/office/powerpoint/2010/main" val="4069155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Affirmative Action</a:t>
            </a:r>
            <a:endParaRPr lang="en-US" sz="3200" dirty="0"/>
          </a:p>
        </p:txBody>
      </p:sp>
      <p:sp>
        <p:nvSpPr>
          <p:cNvPr id="3" name="Content Placeholder 2"/>
          <p:cNvSpPr>
            <a:spLocks noGrp="1"/>
          </p:cNvSpPr>
          <p:nvPr>
            <p:ph idx="1"/>
          </p:nvPr>
        </p:nvSpPr>
        <p:spPr/>
        <p:txBody>
          <a:bodyPr/>
          <a:lstStyle/>
          <a:p>
            <a:pPr marL="274320" indent="-274320">
              <a:defRPr/>
            </a:pPr>
            <a:r>
              <a:rPr lang="en-US" altLang="en-US" sz="2600" dirty="0"/>
              <a:t>Persons seeking admission, employment, or </a:t>
            </a:r>
            <a:r>
              <a:rPr lang="en-US" altLang="en-US" sz="2600" b="1" dirty="0"/>
              <a:t>access to programs</a:t>
            </a:r>
            <a:r>
              <a:rPr lang="en-US" altLang="en-US" sz="2600" dirty="0"/>
              <a:t> of the University of Wyoming shall be considered without regard to race, color, religion, sex, national origin, disability, age, political belief, veteran status, sexual orientation, and marital or familial status. Persons with disabilities who require alternative means for communication or program information (Braille, large print, audiotape, etc.) should contact their local UW Extension Office. </a:t>
            </a:r>
          </a:p>
          <a:p>
            <a:pPr marL="274320" indent="-274320">
              <a:defRPr/>
            </a:pPr>
            <a:endParaRPr lang="en-US" sz="2400"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99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Wyoming 4-H Picture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Mission:  </a:t>
            </a:r>
          </a:p>
          <a:p>
            <a:pPr marL="0" indent="0">
              <a:buNone/>
            </a:pPr>
            <a:r>
              <a:rPr lang="en-US" dirty="0" smtClean="0"/>
              <a:t>To </a:t>
            </a:r>
            <a:r>
              <a:rPr lang="en-US" dirty="0"/>
              <a:t>empower youth to reach their full potential by working and learning in partnership with caring adults</a:t>
            </a:r>
            <a:r>
              <a:rPr lang="en-US" dirty="0" smtClean="0"/>
              <a:t>.</a:t>
            </a:r>
            <a:endParaRPr lang="en-US" dirty="0"/>
          </a:p>
        </p:txBody>
      </p:sp>
      <p:pic>
        <p:nvPicPr>
          <p:cNvPr id="4" name="Picture 2" descr="http://4hmiddlesexfair.org/sites/default/files/4h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805" y="5737628"/>
            <a:ext cx="868392" cy="90614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extension.wsu.edu/benton-franklin/wp-content/uploads/sites/27/2014/03/4H_Grows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860" y="4146618"/>
            <a:ext cx="2907669" cy="17406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tc.usf.edu/presentations/extras/letters/varsity_letters/39/28/P-4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49453">
            <a:off x="828415" y="1904084"/>
            <a:ext cx="2448890" cy="3265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rodd.com/images15/letter-y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6296" y="751967"/>
            <a:ext cx="2831366" cy="3584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tc.usf.edu/presentations/extras/letters/varsity_letters/39/16/D-4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65792">
            <a:off x="5977728" y="1703735"/>
            <a:ext cx="2609975" cy="347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1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8820</TotalTime>
  <Words>9123</Words>
  <Application>Microsoft Office PowerPoint</Application>
  <PresentationFormat>On-screen Show (4:3)</PresentationFormat>
  <Paragraphs>589</Paragraphs>
  <Slides>49</Slides>
  <Notes>47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Futura Medium</vt:lpstr>
      <vt:lpstr>Times</vt:lpstr>
      <vt:lpstr>Wingdings</vt:lpstr>
      <vt:lpstr>Office Theme</vt:lpstr>
      <vt:lpstr>Welcome to Wyoming 4-H</vt:lpstr>
      <vt:lpstr>4-H Volunteer training</vt:lpstr>
      <vt:lpstr>4-H history</vt:lpstr>
      <vt:lpstr>PowerPoint Presentation</vt:lpstr>
      <vt:lpstr>4-H Today</vt:lpstr>
      <vt:lpstr>Local, state, and national scene</vt:lpstr>
      <vt:lpstr>Funding partnership</vt:lpstr>
      <vt:lpstr>Affirmative Action</vt:lpstr>
      <vt:lpstr>The Wyoming 4-H Picture</vt:lpstr>
      <vt:lpstr>PowerPoint Presentation</vt:lpstr>
      <vt:lpstr>The Wyoming 4-H PYD Picture</vt:lpstr>
      <vt:lpstr>The Wyoming 4-H PYD Picture</vt:lpstr>
      <vt:lpstr>PYD starts with a “spark”</vt:lpstr>
      <vt:lpstr> Targeting Life Skills Model</vt:lpstr>
      <vt:lpstr> Experiential Learning Model</vt:lpstr>
      <vt:lpstr>Creating the environment  for PYD: 4 Essential Elements </vt:lpstr>
      <vt:lpstr> Curriculum Here to Help!</vt:lpstr>
      <vt:lpstr> Ages and Stages</vt:lpstr>
      <vt:lpstr>Young Childhood</vt:lpstr>
      <vt:lpstr>Middle Child</vt:lpstr>
      <vt:lpstr>Early Adolescence</vt:lpstr>
      <vt:lpstr>Adolescence</vt:lpstr>
      <vt:lpstr>4-H Youth and Competition</vt:lpstr>
      <vt:lpstr>Competition</vt:lpstr>
      <vt:lpstr>End vs. Mastery</vt:lpstr>
      <vt:lpstr>PowerPoint Presentation</vt:lpstr>
      <vt:lpstr>Being Safe</vt:lpstr>
      <vt:lpstr>Highlights Volunteer code of conduct </vt:lpstr>
      <vt:lpstr>Staying Safe</vt:lpstr>
      <vt:lpstr>Staying Safe</vt:lpstr>
      <vt:lpstr>Overnight staying safe</vt:lpstr>
      <vt:lpstr>PowerPoint Presentation</vt:lpstr>
      <vt:lpstr>A few statistics….</vt:lpstr>
      <vt:lpstr>Mandatory Reporting</vt:lpstr>
      <vt:lpstr>The Terms</vt:lpstr>
      <vt:lpstr>General Signs of Abuse</vt:lpstr>
      <vt:lpstr>Physical Abuse vs. Nonintentional Injury</vt:lpstr>
      <vt:lpstr>On Sexual Abuse…</vt:lpstr>
      <vt:lpstr>The trouble with emotional abuse…</vt:lpstr>
      <vt:lpstr>Responding to  disclosures….</vt:lpstr>
      <vt:lpstr>Who do I contact?</vt:lpstr>
      <vt:lpstr>PowerPoint Presentation</vt:lpstr>
      <vt:lpstr>volunteer roles in Wyoming 4-H</vt:lpstr>
      <vt:lpstr>Head, heart, hands, and hustle?</vt:lpstr>
      <vt:lpstr>Rules for using the clover</vt:lpstr>
      <vt:lpstr>Raising money for 4-H</vt:lpstr>
      <vt:lpstr>Being a successful volunteer</vt:lpstr>
      <vt:lpstr> “Kids don’t care how much you know until they know how much you care.” </vt:lpstr>
      <vt:lpstr>PowerPoint Presentation</vt:lpstr>
    </vt:vector>
  </TitlesOfParts>
  <Company>UW 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Tana Stith</dc:creator>
  <cp:lastModifiedBy>Sarah Torbert</cp:lastModifiedBy>
  <cp:revision>75</cp:revision>
  <dcterms:created xsi:type="dcterms:W3CDTF">2011-03-17T14:20:37Z</dcterms:created>
  <dcterms:modified xsi:type="dcterms:W3CDTF">2019-05-07T20:32:39Z</dcterms:modified>
</cp:coreProperties>
</file>