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7"/>
  </p:notesMasterIdLst>
  <p:handoutMasterIdLst>
    <p:handoutMasterId r:id="rId98"/>
  </p:handoutMasterIdLst>
  <p:sldIdLst>
    <p:sldId id="256" r:id="rId2"/>
    <p:sldId id="274" r:id="rId3"/>
    <p:sldId id="495" r:id="rId4"/>
    <p:sldId id="557" r:id="rId5"/>
    <p:sldId id="556" r:id="rId6"/>
    <p:sldId id="452" r:id="rId7"/>
    <p:sldId id="510" r:id="rId8"/>
    <p:sldId id="542" r:id="rId9"/>
    <p:sldId id="459" r:id="rId10"/>
    <p:sldId id="437" r:id="rId11"/>
    <p:sldId id="550" r:id="rId12"/>
    <p:sldId id="548" r:id="rId13"/>
    <p:sldId id="551" r:id="rId14"/>
    <p:sldId id="552" r:id="rId15"/>
    <p:sldId id="485" r:id="rId16"/>
    <p:sldId id="511" r:id="rId17"/>
    <p:sldId id="512" r:id="rId18"/>
    <p:sldId id="523" r:id="rId19"/>
    <p:sldId id="525" r:id="rId20"/>
    <p:sldId id="515" r:id="rId21"/>
    <p:sldId id="516" r:id="rId22"/>
    <p:sldId id="517" r:id="rId23"/>
    <p:sldId id="518" r:id="rId24"/>
    <p:sldId id="467" r:id="rId25"/>
    <p:sldId id="481" r:id="rId26"/>
    <p:sldId id="533" r:id="rId27"/>
    <p:sldId id="539" r:id="rId28"/>
    <p:sldId id="532" r:id="rId29"/>
    <p:sldId id="483" r:id="rId30"/>
    <p:sldId id="503" r:id="rId31"/>
    <p:sldId id="555" r:id="rId32"/>
    <p:sldId id="541" r:id="rId33"/>
    <p:sldId id="540" r:id="rId34"/>
    <p:sldId id="537" r:id="rId35"/>
    <p:sldId id="509" r:id="rId36"/>
    <p:sldId id="469" r:id="rId37"/>
    <p:sldId id="536" r:id="rId38"/>
    <p:sldId id="363" r:id="rId39"/>
    <p:sldId id="535" r:id="rId40"/>
    <p:sldId id="365" r:id="rId41"/>
    <p:sldId id="488" r:id="rId42"/>
    <p:sldId id="493" r:id="rId43"/>
    <p:sldId id="435" r:id="rId44"/>
    <p:sldId id="345" r:id="rId45"/>
    <p:sldId id="487" r:id="rId46"/>
    <p:sldId id="490" r:id="rId47"/>
    <p:sldId id="489" r:id="rId48"/>
    <p:sldId id="491" r:id="rId49"/>
    <p:sldId id="462" r:id="rId50"/>
    <p:sldId id="464" r:id="rId51"/>
    <p:sldId id="463" r:id="rId52"/>
    <p:sldId id="468" r:id="rId53"/>
    <p:sldId id="507" r:id="rId54"/>
    <p:sldId id="501" r:id="rId55"/>
    <p:sldId id="508" r:id="rId56"/>
    <p:sldId id="465" r:id="rId57"/>
    <p:sldId id="466" r:id="rId58"/>
    <p:sldId id="538" r:id="rId59"/>
    <p:sldId id="484" r:id="rId60"/>
    <p:sldId id="470" r:id="rId61"/>
    <p:sldId id="472" r:id="rId62"/>
    <p:sldId id="524" r:id="rId63"/>
    <p:sldId id="505" r:id="rId64"/>
    <p:sldId id="546" r:id="rId65"/>
    <p:sldId id="554" r:id="rId66"/>
    <p:sldId id="529" r:id="rId67"/>
    <p:sldId id="530" r:id="rId68"/>
    <p:sldId id="531" r:id="rId69"/>
    <p:sldId id="534" r:id="rId70"/>
    <p:sldId id="553" r:id="rId71"/>
    <p:sldId id="547" r:id="rId72"/>
    <p:sldId id="454" r:id="rId73"/>
    <p:sldId id="460" r:id="rId74"/>
    <p:sldId id="268" r:id="rId75"/>
    <p:sldId id="477" r:id="rId76"/>
    <p:sldId id="492" r:id="rId77"/>
    <p:sldId id="295" r:id="rId78"/>
    <p:sldId id="301" r:id="rId79"/>
    <p:sldId id="302" r:id="rId80"/>
    <p:sldId id="299" r:id="rId81"/>
    <p:sldId id="297" r:id="rId82"/>
    <p:sldId id="321" r:id="rId83"/>
    <p:sldId id="303" r:id="rId84"/>
    <p:sldId id="474" r:id="rId85"/>
    <p:sldId id="528" r:id="rId86"/>
    <p:sldId id="498" r:id="rId87"/>
    <p:sldId id="499" r:id="rId88"/>
    <p:sldId id="494" r:id="rId89"/>
    <p:sldId id="306" r:id="rId90"/>
    <p:sldId id="292" r:id="rId91"/>
    <p:sldId id="504" r:id="rId92"/>
    <p:sldId id="500" r:id="rId93"/>
    <p:sldId id="502" r:id="rId94"/>
    <p:sldId id="543" r:id="rId95"/>
    <p:sldId id="338" r:id="rId9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3399FF"/>
    <a:srgbClr val="0000FF"/>
    <a:srgbClr val="CC0000"/>
    <a:srgbClr val="FFFF99"/>
    <a:srgbClr val="FFFFCC"/>
    <a:srgbClr val="FF00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40" autoAdjust="0"/>
    <p:restoredTop sz="96067" autoAdjust="0"/>
  </p:normalViewPr>
  <p:slideViewPr>
    <p:cSldViewPr>
      <p:cViewPr varScale="1">
        <p:scale>
          <a:sx n="73" d="100"/>
          <a:sy n="73" d="100"/>
        </p:scale>
        <p:origin x="1050" y="66"/>
      </p:cViewPr>
      <p:guideLst>
        <p:guide orient="horz" pos="2160"/>
        <p:guide pos="2880"/>
      </p:guideLst>
    </p:cSldViewPr>
  </p:slideViewPr>
  <p:outlineViewPr>
    <p:cViewPr>
      <p:scale>
        <a:sx n="33" d="100"/>
        <a:sy n="33" d="100"/>
      </p:scale>
      <p:origin x="48" y="98262"/>
    </p:cViewPr>
    <p:sldLst>
      <p:sld r:id="rId1" collapse="1"/>
    </p:sldLst>
  </p:outlineViewPr>
  <p:notesTextViewPr>
    <p:cViewPr>
      <p:scale>
        <a:sx n="100" d="100"/>
        <a:sy n="100" d="100"/>
      </p:scale>
      <p:origin x="0" y="0"/>
    </p:cViewPr>
  </p:notesTextViewPr>
  <p:sorterViewPr>
    <p:cViewPr>
      <p:scale>
        <a:sx n="66" d="100"/>
        <a:sy n="66" d="100"/>
      </p:scale>
      <p:origin x="0" y="84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314" name="Rectangle 1026"/>
          <p:cNvSpPr>
            <a:spLocks noGrp="1" noChangeArrowheads="1"/>
          </p:cNvSpPr>
          <p:nvPr>
            <p:ph type="hdr" sz="quarter"/>
          </p:nvPr>
        </p:nvSpPr>
        <p:spPr bwMode="auto">
          <a:xfrm>
            <a:off x="0" y="0"/>
            <a:ext cx="2971490" cy="45704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eaLnBrk="1" hangingPunct="1">
              <a:spcBef>
                <a:spcPct val="20000"/>
              </a:spcBef>
              <a:buFont typeface="Wingdings" pitchFamily="2" charset="2"/>
              <a:buChar char="§"/>
              <a:defRPr sz="1200">
                <a:effectLst>
                  <a:outerShdw blurRad="38100" dist="38100" dir="2700000" algn="tl">
                    <a:srgbClr val="C0C0C0"/>
                  </a:outerShdw>
                </a:effectLst>
              </a:defRPr>
            </a:lvl1pPr>
          </a:lstStyle>
          <a:p>
            <a:pPr>
              <a:defRPr/>
            </a:pPr>
            <a:endParaRPr lang="en-US"/>
          </a:p>
        </p:txBody>
      </p:sp>
      <p:sp>
        <p:nvSpPr>
          <p:cNvPr id="269315" name="Rectangle 1027"/>
          <p:cNvSpPr>
            <a:spLocks noGrp="1" noChangeArrowheads="1"/>
          </p:cNvSpPr>
          <p:nvPr>
            <p:ph type="dt" sz="quarter" idx="1"/>
          </p:nvPr>
        </p:nvSpPr>
        <p:spPr bwMode="auto">
          <a:xfrm>
            <a:off x="3886510" y="0"/>
            <a:ext cx="2971490" cy="45704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eaLnBrk="1" hangingPunct="1">
              <a:spcBef>
                <a:spcPct val="20000"/>
              </a:spcBef>
              <a:buFont typeface="Wingdings" pitchFamily="2" charset="2"/>
              <a:buChar char="§"/>
              <a:defRPr sz="1200">
                <a:effectLst>
                  <a:outerShdw blurRad="38100" dist="38100" dir="2700000" algn="tl">
                    <a:srgbClr val="C0C0C0"/>
                  </a:outerShdw>
                </a:effectLst>
              </a:defRPr>
            </a:lvl1pPr>
          </a:lstStyle>
          <a:p>
            <a:pPr>
              <a:defRPr/>
            </a:pPr>
            <a:endParaRPr lang="en-US"/>
          </a:p>
        </p:txBody>
      </p:sp>
      <p:sp>
        <p:nvSpPr>
          <p:cNvPr id="269316" name="Rectangle 1028"/>
          <p:cNvSpPr>
            <a:spLocks noGrp="1" noChangeArrowheads="1"/>
          </p:cNvSpPr>
          <p:nvPr>
            <p:ph type="ftr" sz="quarter" idx="2"/>
          </p:nvPr>
        </p:nvSpPr>
        <p:spPr bwMode="auto">
          <a:xfrm>
            <a:off x="0" y="8686957"/>
            <a:ext cx="2971490" cy="457044"/>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eaLnBrk="1" hangingPunct="1">
              <a:spcBef>
                <a:spcPct val="20000"/>
              </a:spcBef>
              <a:buFont typeface="Wingdings" pitchFamily="2" charset="2"/>
              <a:buChar char="§"/>
              <a:defRPr sz="1200">
                <a:effectLst>
                  <a:outerShdw blurRad="38100" dist="38100" dir="2700000" algn="tl">
                    <a:srgbClr val="C0C0C0"/>
                  </a:outerShdw>
                </a:effectLst>
              </a:defRPr>
            </a:lvl1pPr>
          </a:lstStyle>
          <a:p>
            <a:pPr>
              <a:defRPr/>
            </a:pPr>
            <a:endParaRPr lang="en-US"/>
          </a:p>
        </p:txBody>
      </p:sp>
      <p:sp>
        <p:nvSpPr>
          <p:cNvPr id="269317" name="Rectangle 1029"/>
          <p:cNvSpPr>
            <a:spLocks noGrp="1" noChangeArrowheads="1"/>
          </p:cNvSpPr>
          <p:nvPr>
            <p:ph type="sldNum" sz="quarter" idx="3"/>
          </p:nvPr>
        </p:nvSpPr>
        <p:spPr bwMode="auto">
          <a:xfrm>
            <a:off x="3886510" y="8686957"/>
            <a:ext cx="2971490" cy="457044"/>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eaLnBrk="1" hangingPunct="1">
              <a:spcBef>
                <a:spcPct val="20000"/>
              </a:spcBef>
              <a:buFont typeface="Wingdings" pitchFamily="2" charset="2"/>
              <a:buChar char="§"/>
              <a:defRPr sz="1200">
                <a:effectLst>
                  <a:outerShdw blurRad="38100" dist="38100" dir="2700000" algn="tl">
                    <a:srgbClr val="C0C0C0"/>
                  </a:outerShdw>
                </a:effectLst>
              </a:defRPr>
            </a:lvl1pPr>
          </a:lstStyle>
          <a:p>
            <a:pPr>
              <a:defRPr/>
            </a:pPr>
            <a:fld id="{16AA1E35-DF86-4649-9ABB-4AE4E04762ED}" type="slidenum">
              <a:rPr lang="en-US"/>
              <a:pPr>
                <a:defRPr/>
              </a:pPr>
              <a:t>‹#›</a:t>
            </a:fld>
            <a:endParaRPr lang="en-US"/>
          </a:p>
        </p:txBody>
      </p:sp>
    </p:spTree>
    <p:extLst>
      <p:ext uri="{BB962C8B-B14F-4D97-AF65-F5344CB8AC3E}">
        <p14:creationId xmlns:p14="http://schemas.microsoft.com/office/powerpoint/2010/main" val="311036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42" name="Rectangle 2"/>
          <p:cNvSpPr>
            <a:spLocks noGrp="1" noChangeArrowheads="1"/>
          </p:cNvSpPr>
          <p:nvPr>
            <p:ph type="hdr" sz="quarter"/>
          </p:nvPr>
        </p:nvSpPr>
        <p:spPr bwMode="auto">
          <a:xfrm>
            <a:off x="0" y="0"/>
            <a:ext cx="2971490" cy="45704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eaLnBrk="1" hangingPunct="1">
              <a:spcBef>
                <a:spcPct val="20000"/>
              </a:spcBef>
              <a:buFont typeface="Wingdings" pitchFamily="2" charset="2"/>
              <a:buChar char="§"/>
              <a:defRPr sz="1200" u="sng">
                <a:effectLst>
                  <a:outerShdw blurRad="38100" dist="38100" dir="2700000" algn="tl">
                    <a:srgbClr val="C0C0C0"/>
                  </a:outerShdw>
                </a:effectLst>
              </a:defRPr>
            </a:lvl1pPr>
          </a:lstStyle>
          <a:p>
            <a:pPr>
              <a:defRPr/>
            </a:pPr>
            <a:endParaRPr lang="en-US"/>
          </a:p>
        </p:txBody>
      </p:sp>
      <p:sp>
        <p:nvSpPr>
          <p:cNvPr id="368643" name="Rectangle 3"/>
          <p:cNvSpPr>
            <a:spLocks noGrp="1" noChangeArrowheads="1"/>
          </p:cNvSpPr>
          <p:nvPr>
            <p:ph type="dt" idx="1"/>
          </p:nvPr>
        </p:nvSpPr>
        <p:spPr bwMode="auto">
          <a:xfrm>
            <a:off x="3886510" y="0"/>
            <a:ext cx="2971490" cy="45704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eaLnBrk="1" hangingPunct="1">
              <a:spcBef>
                <a:spcPct val="20000"/>
              </a:spcBef>
              <a:buFont typeface="Wingdings" pitchFamily="2" charset="2"/>
              <a:buChar char="§"/>
              <a:defRPr sz="1200" u="sng">
                <a:effectLst>
                  <a:outerShdw blurRad="38100" dist="38100" dir="2700000" algn="tl">
                    <a:srgbClr val="C0C0C0"/>
                  </a:outerShdw>
                </a:effectLst>
              </a:defRPr>
            </a:lvl1pPr>
          </a:lstStyle>
          <a:p>
            <a:pPr>
              <a:defRPr/>
            </a:pPr>
            <a:endParaRPr lang="en-US"/>
          </a:p>
        </p:txBody>
      </p:sp>
      <p:sp>
        <p:nvSpPr>
          <p:cNvPr id="1095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45" name="Rectangle 5"/>
          <p:cNvSpPr>
            <a:spLocks noGrp="1" noChangeArrowheads="1"/>
          </p:cNvSpPr>
          <p:nvPr>
            <p:ph type="body" sz="quarter" idx="3"/>
          </p:nvPr>
        </p:nvSpPr>
        <p:spPr bwMode="auto">
          <a:xfrm>
            <a:off x="915021" y="4342699"/>
            <a:ext cx="5027959" cy="4114956"/>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646" name="Rectangle 6"/>
          <p:cNvSpPr>
            <a:spLocks noGrp="1" noChangeArrowheads="1"/>
          </p:cNvSpPr>
          <p:nvPr>
            <p:ph type="ftr" sz="quarter" idx="4"/>
          </p:nvPr>
        </p:nvSpPr>
        <p:spPr bwMode="auto">
          <a:xfrm>
            <a:off x="0" y="8686957"/>
            <a:ext cx="2971490" cy="457044"/>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eaLnBrk="1" hangingPunct="1">
              <a:spcBef>
                <a:spcPct val="20000"/>
              </a:spcBef>
              <a:buFont typeface="Wingdings" pitchFamily="2" charset="2"/>
              <a:buChar char="§"/>
              <a:defRPr sz="1200" u="sng">
                <a:effectLst>
                  <a:outerShdw blurRad="38100" dist="38100" dir="2700000" algn="tl">
                    <a:srgbClr val="C0C0C0"/>
                  </a:outerShdw>
                </a:effectLst>
              </a:defRPr>
            </a:lvl1pPr>
          </a:lstStyle>
          <a:p>
            <a:pPr>
              <a:defRPr/>
            </a:pPr>
            <a:endParaRPr lang="en-US"/>
          </a:p>
        </p:txBody>
      </p:sp>
      <p:sp>
        <p:nvSpPr>
          <p:cNvPr id="368647" name="Rectangle 7"/>
          <p:cNvSpPr>
            <a:spLocks noGrp="1" noChangeArrowheads="1"/>
          </p:cNvSpPr>
          <p:nvPr>
            <p:ph type="sldNum" sz="quarter" idx="5"/>
          </p:nvPr>
        </p:nvSpPr>
        <p:spPr bwMode="auto">
          <a:xfrm>
            <a:off x="3886510" y="8686957"/>
            <a:ext cx="2971490" cy="457044"/>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eaLnBrk="1" hangingPunct="1">
              <a:spcBef>
                <a:spcPct val="20000"/>
              </a:spcBef>
              <a:buFont typeface="Wingdings" pitchFamily="2" charset="2"/>
              <a:buChar char="§"/>
              <a:defRPr sz="1200" u="sng">
                <a:effectLst>
                  <a:outerShdw blurRad="38100" dist="38100" dir="2700000" algn="tl">
                    <a:srgbClr val="C0C0C0"/>
                  </a:outerShdw>
                </a:effectLst>
              </a:defRPr>
            </a:lvl1pPr>
          </a:lstStyle>
          <a:p>
            <a:pPr>
              <a:defRPr/>
            </a:pPr>
            <a:fld id="{8BB059F2-19CA-4000-AFDA-282D90C4B7BA}" type="slidenum">
              <a:rPr lang="en-US"/>
              <a:pPr>
                <a:defRPr/>
              </a:pPr>
              <a:t>‹#›</a:t>
            </a:fld>
            <a:endParaRPr lang="en-US"/>
          </a:p>
        </p:txBody>
      </p:sp>
    </p:spTree>
    <p:extLst>
      <p:ext uri="{BB962C8B-B14F-4D97-AF65-F5344CB8AC3E}">
        <p14:creationId xmlns:p14="http://schemas.microsoft.com/office/powerpoint/2010/main" val="1086544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B059F2-19CA-4000-AFDA-282D90C4B7BA}" type="slidenum">
              <a:rPr lang="en-US" smtClean="0"/>
              <a:pPr>
                <a:defRPr/>
              </a:pPr>
              <a:t>2</a:t>
            </a:fld>
            <a:endParaRPr lang="en-US"/>
          </a:p>
        </p:txBody>
      </p:sp>
    </p:spTree>
    <p:extLst>
      <p:ext uri="{BB962C8B-B14F-4D97-AF65-F5344CB8AC3E}">
        <p14:creationId xmlns:p14="http://schemas.microsoft.com/office/powerpoint/2010/main" val="38368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54B885E-9943-4AA2-AC30-B5824F402287}" type="slidenum">
              <a:rPr lang="en-US" smtClean="0"/>
              <a:pPr>
                <a:defRPr/>
              </a:pPr>
              <a:t>95</a:t>
            </a:fld>
            <a:endParaRPr lang="en-US"/>
          </a:p>
        </p:txBody>
      </p:sp>
    </p:spTree>
    <p:extLst>
      <p:ext uri="{BB962C8B-B14F-4D97-AF65-F5344CB8AC3E}">
        <p14:creationId xmlns:p14="http://schemas.microsoft.com/office/powerpoint/2010/main" val="530570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96290" name="Rectangle 2"/>
          <p:cNvSpPr>
            <a:spLocks noGrp="1" noChangeArrowheads="1"/>
          </p:cNvSpPr>
          <p:nvPr>
            <p:ph type="ctrTitle"/>
          </p:nvPr>
        </p:nvSpPr>
        <p:spPr>
          <a:xfrm>
            <a:off x="0" y="3581400"/>
            <a:ext cx="9144000" cy="781050"/>
          </a:xfrm>
        </p:spPr>
        <p:txBody>
          <a:bodyPr/>
          <a:lstStyle>
            <a:lvl1pPr algn="ctr">
              <a:defRPr sz="4400" b="0"/>
            </a:lvl1pPr>
          </a:lstStyle>
          <a:p>
            <a:r>
              <a:rPr lang="en-US"/>
              <a:t>Click to edit Master title style</a:t>
            </a:r>
          </a:p>
        </p:txBody>
      </p:sp>
      <p:sp>
        <p:nvSpPr>
          <p:cNvPr id="396291" name="Rectangle 3"/>
          <p:cNvSpPr>
            <a:spLocks noGrp="1" noChangeArrowheads="1"/>
          </p:cNvSpPr>
          <p:nvPr>
            <p:ph type="subTitle" idx="1"/>
          </p:nvPr>
        </p:nvSpPr>
        <p:spPr>
          <a:xfrm>
            <a:off x="0" y="4546600"/>
            <a:ext cx="9144000" cy="7874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0" y="6613525"/>
            <a:ext cx="2133600" cy="168275"/>
          </a:xfrm>
        </p:spPr>
        <p:txBody>
          <a:bodyPr/>
          <a:lstStyle>
            <a:lvl1pPr>
              <a:defRPr>
                <a:latin typeface="+mn-lt"/>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mn-lt"/>
              </a:defRPr>
            </a:lvl1pPr>
          </a:lstStyle>
          <a:p>
            <a:pPr>
              <a:defRPr/>
            </a:pPr>
            <a:endParaRPr lang="en-US"/>
          </a:p>
        </p:txBody>
      </p:sp>
      <p:sp>
        <p:nvSpPr>
          <p:cNvPr id="6" name="Rectangle 6"/>
          <p:cNvSpPr>
            <a:spLocks noGrp="1" noChangeArrowheads="1"/>
          </p:cNvSpPr>
          <p:nvPr>
            <p:ph type="sldNum" sz="quarter" idx="12"/>
          </p:nvPr>
        </p:nvSpPr>
        <p:spPr>
          <a:xfrm>
            <a:off x="7010400" y="6613525"/>
            <a:ext cx="2133600" cy="168275"/>
          </a:xfrm>
        </p:spPr>
        <p:txBody>
          <a:bodyPr/>
          <a:lstStyle>
            <a:lvl1pPr>
              <a:defRPr>
                <a:latin typeface="+mn-lt"/>
              </a:defRPr>
            </a:lvl1pPr>
          </a:lstStyle>
          <a:p>
            <a:pPr>
              <a:defRPr/>
            </a:pPr>
            <a:fld id="{933E6875-83CD-49A5-AA38-8540926424BD}"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B33070-9329-4F5C-B5BC-C971148A5773}"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5050" y="0"/>
            <a:ext cx="19621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57340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12AC1C-368C-4D5C-BAAE-F377F5DCC37F}" type="slidenum">
              <a:rPr lang="en-US"/>
              <a:pPr>
                <a:defRPr/>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848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685800"/>
            <a:ext cx="38481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229100" y="685800"/>
            <a:ext cx="38481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229100" y="3695700"/>
            <a:ext cx="38481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E29CC0C-CCB4-4D9B-82B2-4EE1E1BBB614}" type="slidenum">
              <a:rPr lang="en-US"/>
              <a:pPr>
                <a:defRPr/>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848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685800"/>
            <a:ext cx="38481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85800"/>
            <a:ext cx="38481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F7C090-F565-4D1A-A38A-02C4CD69D62E}" type="slidenum">
              <a:rPr lang="en-US"/>
              <a:pPr>
                <a:defRPr/>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8486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685800"/>
            <a:ext cx="7848600" cy="58674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D01D7E-F818-4F6F-8C22-F094D6182BD6}"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EFFAE-AE4E-4D91-A80B-EA258A168979}"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9F7BB0-B1DC-45DE-B976-8B6807A302C1}"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38481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85800"/>
            <a:ext cx="38481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3F661D-E161-4EAF-BC5A-463EA025E1C6}"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579B73-3A7F-4CAE-92B9-CEFDE187C098}"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4EA859-A460-4DF7-8172-13C051838778}"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899EBF-D8CE-452D-A5EE-80E62FA13BFC}"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231DEC-8E34-4651-806E-76D833939E94}"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FA935D-4C2E-4DEE-ABA9-48C8E3127819}"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28600" y="685800"/>
            <a:ext cx="7848600" cy="586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5268" name="Rectangle 4"/>
          <p:cNvSpPr>
            <a:spLocks noGrp="1" noChangeArrowheads="1"/>
          </p:cNvSpPr>
          <p:nvPr>
            <p:ph type="dt" sz="half" idx="2"/>
          </p:nvPr>
        </p:nvSpPr>
        <p:spPr bwMode="auto">
          <a:xfrm>
            <a:off x="0" y="65849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Tahoma" pitchFamily="34" charset="0"/>
              </a:defRPr>
            </a:lvl1pPr>
          </a:lstStyle>
          <a:p>
            <a:pPr>
              <a:defRPr/>
            </a:pPr>
            <a:endParaRPr lang="en-US"/>
          </a:p>
        </p:txBody>
      </p:sp>
      <p:sp>
        <p:nvSpPr>
          <p:cNvPr id="395269" name="Rectangle 5"/>
          <p:cNvSpPr>
            <a:spLocks noGrp="1" noChangeArrowheads="1"/>
          </p:cNvSpPr>
          <p:nvPr>
            <p:ph type="ftr" sz="quarter" idx="3"/>
          </p:nvPr>
        </p:nvSpPr>
        <p:spPr bwMode="auto">
          <a:xfrm>
            <a:off x="3124200" y="66135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Tahoma" pitchFamily="34" charset="0"/>
              </a:defRPr>
            </a:lvl1pPr>
          </a:lstStyle>
          <a:p>
            <a:pPr>
              <a:defRPr/>
            </a:pPr>
            <a:endParaRPr lang="en-US"/>
          </a:p>
        </p:txBody>
      </p:sp>
      <p:sp>
        <p:nvSpPr>
          <p:cNvPr id="395270" name="Rectangle 6"/>
          <p:cNvSpPr>
            <a:spLocks noGrp="1" noChangeArrowheads="1"/>
          </p:cNvSpPr>
          <p:nvPr>
            <p:ph type="sldNum" sz="quarter" idx="4"/>
          </p:nvPr>
        </p:nvSpPr>
        <p:spPr bwMode="auto">
          <a:xfrm>
            <a:off x="7010400" y="66135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Tahoma" pitchFamily="34" charset="0"/>
              </a:defRPr>
            </a:lvl1pPr>
          </a:lstStyle>
          <a:p>
            <a:pPr>
              <a:defRPr/>
            </a:pPr>
            <a:fld id="{3027381F-0981-4CC4-A46E-25064CB6AA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7"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Lst>
  <p:transition spd="med">
    <p:fade thruBlk="1"/>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Black" pitchFamily="34" charset="0"/>
        </a:defRPr>
      </a:lvl2pPr>
      <a:lvl3pPr algn="l" rtl="0" eaLnBrk="0" fontAlgn="base" hangingPunct="0">
        <a:spcBef>
          <a:spcPct val="0"/>
        </a:spcBef>
        <a:spcAft>
          <a:spcPct val="0"/>
        </a:spcAft>
        <a:defRPr sz="3600" b="1">
          <a:solidFill>
            <a:schemeClr val="tx2"/>
          </a:solidFill>
          <a:latin typeface="Arial Black" pitchFamily="34" charset="0"/>
        </a:defRPr>
      </a:lvl3pPr>
      <a:lvl4pPr algn="l" rtl="0" eaLnBrk="0" fontAlgn="base" hangingPunct="0">
        <a:spcBef>
          <a:spcPct val="0"/>
        </a:spcBef>
        <a:spcAft>
          <a:spcPct val="0"/>
        </a:spcAft>
        <a:defRPr sz="3600" b="1">
          <a:solidFill>
            <a:schemeClr val="tx2"/>
          </a:solidFill>
          <a:latin typeface="Arial Black" pitchFamily="34" charset="0"/>
        </a:defRPr>
      </a:lvl4pPr>
      <a:lvl5pPr algn="l" rtl="0" eaLnBrk="0" fontAlgn="base" hangingPunct="0">
        <a:spcBef>
          <a:spcPct val="0"/>
        </a:spcBef>
        <a:spcAft>
          <a:spcPct val="0"/>
        </a:spcAft>
        <a:defRPr sz="3600" b="1">
          <a:solidFill>
            <a:schemeClr val="tx2"/>
          </a:solidFill>
          <a:latin typeface="Arial Black" pitchFamily="34" charset="0"/>
        </a:defRPr>
      </a:lvl5pPr>
      <a:lvl6pPr marL="457200" algn="l" rtl="0" fontAlgn="base">
        <a:spcBef>
          <a:spcPct val="0"/>
        </a:spcBef>
        <a:spcAft>
          <a:spcPct val="0"/>
        </a:spcAft>
        <a:defRPr sz="3600" b="1">
          <a:solidFill>
            <a:schemeClr val="tx2"/>
          </a:solidFill>
          <a:latin typeface="Arial Black" pitchFamily="34" charset="0"/>
        </a:defRPr>
      </a:lvl6pPr>
      <a:lvl7pPr marL="914400" algn="l" rtl="0" fontAlgn="base">
        <a:spcBef>
          <a:spcPct val="0"/>
        </a:spcBef>
        <a:spcAft>
          <a:spcPct val="0"/>
        </a:spcAft>
        <a:defRPr sz="3600" b="1">
          <a:solidFill>
            <a:schemeClr val="tx2"/>
          </a:solidFill>
          <a:latin typeface="Arial Black" pitchFamily="34" charset="0"/>
        </a:defRPr>
      </a:lvl7pPr>
      <a:lvl8pPr marL="1371600" algn="l" rtl="0" fontAlgn="base">
        <a:spcBef>
          <a:spcPct val="0"/>
        </a:spcBef>
        <a:spcAft>
          <a:spcPct val="0"/>
        </a:spcAft>
        <a:defRPr sz="3600" b="1">
          <a:solidFill>
            <a:schemeClr val="tx2"/>
          </a:solidFill>
          <a:latin typeface="Arial Black" pitchFamily="34" charset="0"/>
        </a:defRPr>
      </a:lvl8pPr>
      <a:lvl9pPr marL="1828800" algn="l" rtl="0" fontAlgn="base">
        <a:spcBef>
          <a:spcPct val="0"/>
        </a:spcBef>
        <a:spcAft>
          <a:spcPct val="0"/>
        </a:spcAft>
        <a:defRPr sz="3600" b="1">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n.wikipedia.org/wiki/Image:Sulfur.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5.xml.rels><?xml version="1.0" encoding="UTF-8" standalone="yes"?>
<Relationships xmlns="http://schemas.openxmlformats.org/package/2006/relationships"><Relationship Id="rId2" Type="http://schemas.openxmlformats.org/officeDocument/2006/relationships/hyperlink" Target="http://www.soilhealthinstitute.org/" TargetMode="Externa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actahort.org/books/532/index.ht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gaps.cornell.edu/Educationalmaterials/Samples/FSBFEngMED.pdf" TargetMode="External"/><Relationship Id="rId2" Type="http://schemas.openxmlformats.org/officeDocument/2006/relationships/hyperlink" Target="http://gardening.wsu.edu/stewardship/compost/manure/manure2.ht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s://vimeo.com/110880643"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8.jpeg"/><Relationship Id="rId7" Type="http://schemas.openxmlformats.org/officeDocument/2006/relationships/hyperlink" Target="http://images.search.yahoo.com/search/images/view?back=http://search.yahoo.com/search?p=%22Praying+Mantis%22&amp;ei=UTF-8&amp;h=420&amp;w=637&amp;imgcurl=mostlyglass.com/Artists/costantini/Praying%20Mantis%20meeting.jpg&amp;imgurl=mostlyglass.com/Artists/costantini/Praying%20Mantis%20meeting.jpg&amp;size=43.7kB&amp;name=Praying+Mantis+meeting.jpg&amp;rcurl=http://digg.com/users/Betaguy/comments&amp;rurl=http://digg.com/users/Betaguy/comments&amp;p=%22Praying+Mantis%22&amp;type=jpeg&amp;no=4&amp;tt=22,780&amp;fr=yfp-t-501" TargetMode="External"/><Relationship Id="rId2" Type="http://schemas.openxmlformats.org/officeDocument/2006/relationships/hyperlink" Target="http://www.biofac.com/Orders/order_form/order_form.html" TargetMode="Externa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905000"/>
            <a:ext cx="9144000" cy="781050"/>
          </a:xfrm>
        </p:spPr>
        <p:txBody>
          <a:bodyPr/>
          <a:lstStyle/>
          <a:p>
            <a:pPr eaLnBrk="1" hangingPunct="1"/>
            <a:r>
              <a:rPr lang="en-US" dirty="0" smtClean="0"/>
              <a:t>Gardening Organically</a:t>
            </a:r>
          </a:p>
        </p:txBody>
      </p:sp>
      <p:sp>
        <p:nvSpPr>
          <p:cNvPr id="2051" name="Rectangle 3"/>
          <p:cNvSpPr>
            <a:spLocks noGrp="1" noChangeArrowheads="1"/>
          </p:cNvSpPr>
          <p:nvPr>
            <p:ph type="subTitle" idx="1"/>
          </p:nvPr>
        </p:nvSpPr>
        <p:spPr>
          <a:xfrm>
            <a:off x="0" y="2895600"/>
            <a:ext cx="9144000" cy="787400"/>
          </a:xfrm>
        </p:spPr>
        <p:txBody>
          <a:bodyPr/>
          <a:lstStyle/>
          <a:p>
            <a:pPr eaLnBrk="1" hangingPunct="1"/>
            <a:r>
              <a:rPr lang="en-US" sz="2400" dirty="0" smtClean="0"/>
              <a:t>Catherine Wissner</a:t>
            </a:r>
          </a:p>
          <a:p>
            <a:pPr eaLnBrk="1" hangingPunct="1"/>
            <a:r>
              <a:rPr lang="en-US" sz="2400" dirty="0" smtClean="0"/>
              <a:t>UW Extension</a:t>
            </a:r>
          </a:p>
          <a:p>
            <a:pPr eaLnBrk="1" hangingPunct="1"/>
            <a:r>
              <a:rPr lang="en-US" sz="2400" dirty="0" smtClean="0"/>
              <a:t>Laramie County</a:t>
            </a:r>
          </a:p>
          <a:p>
            <a:pPr eaLnBrk="1" hangingPunct="1"/>
            <a:r>
              <a:rPr lang="en-US" sz="2400" dirty="0" smtClean="0"/>
              <a:t>Master Gardener Program</a:t>
            </a:r>
          </a:p>
        </p:txBody>
      </p:sp>
      <p:pic>
        <p:nvPicPr>
          <p:cNvPr id="4100" name="Picture 4" descr="j0173990"/>
          <p:cNvPicPr>
            <a:picLocks noChangeAspect="1" noChangeArrowheads="1" noCrop="1"/>
          </p:cNvPicPr>
          <p:nvPr/>
        </p:nvPicPr>
        <p:blipFill>
          <a:blip r:embed="rId2" cstate="print"/>
          <a:srcRect/>
          <a:stretch>
            <a:fillRect/>
          </a:stretch>
        </p:blipFill>
        <p:spPr bwMode="auto">
          <a:xfrm>
            <a:off x="6400800" y="4343400"/>
            <a:ext cx="2286000" cy="1890032"/>
          </a:xfrm>
          <a:prstGeom prst="rect">
            <a:avLst/>
          </a:prstGeom>
          <a:noFill/>
          <a:ln w="9525">
            <a:noFill/>
            <a:miter lim="800000"/>
            <a:headEnd/>
            <a:tailEnd/>
          </a:ln>
        </p:spPr>
      </p:pic>
      <p:pic>
        <p:nvPicPr>
          <p:cNvPr id="4101" name="Picture 5" descr="AG00514_"/>
          <p:cNvPicPr>
            <a:picLocks noChangeAspect="1" noChangeArrowheads="1" noCrop="1"/>
          </p:cNvPicPr>
          <p:nvPr/>
        </p:nvPicPr>
        <p:blipFill>
          <a:blip r:embed="rId3" cstate="print"/>
          <a:srcRect/>
          <a:stretch>
            <a:fillRect/>
          </a:stretch>
        </p:blipFill>
        <p:spPr bwMode="auto">
          <a:xfrm>
            <a:off x="990600" y="228600"/>
            <a:ext cx="3276600" cy="164465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ppt_w"/>
                                          </p:val>
                                        </p:tav>
                                        <p:tav tm="100000">
                                          <p:val>
                                            <p:strVal val="#ppt_w"/>
                                          </p:val>
                                        </p:tav>
                                      </p:tavLst>
                                    </p:anim>
                                    <p:anim calcmode="lin" valueType="num">
                                      <p:cBhvr>
                                        <p:cTn id="8" dur="2000" fill="hold"/>
                                        <p:tgtEl>
                                          <p:spTgt spid="205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050"/>
                                        </p:tgtEl>
                                        <p:attrNameLst>
                                          <p:attrName>ppt_x</p:attrName>
                                        </p:attrNameLst>
                                      </p:cBhvr>
                                      <p:tavLst>
                                        <p:tav tm="0">
                                          <p:val>
                                            <p:strVal val="#ppt_x-.4"/>
                                          </p:val>
                                        </p:tav>
                                        <p:tav tm="100000">
                                          <p:val>
                                            <p:strVal val="#ppt_x"/>
                                          </p:val>
                                        </p:tav>
                                      </p:tavLst>
                                    </p:anim>
                                    <p:anim calcmode="lin" valueType="num">
                                      <p:cBhvr>
                                        <p:cTn id="10" dur="2000" fill="hold"/>
                                        <p:tgtEl>
                                          <p:spTgt spid="205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par>
                          <p:cTn id="11" fill="hold">
                            <p:stCondLst>
                              <p:cond delay="20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500">
                                          <p:stCondLst>
                                            <p:cond delay="0"/>
                                          </p:stCondLst>
                                        </p:cTn>
                                        <p:tgtEl>
                                          <p:spTgt spid="2051">
                                            <p:txEl>
                                              <p:pRg st="0" end="0"/>
                                            </p:txEl>
                                          </p:spTgt>
                                        </p:tgtEl>
                                      </p:cBhvr>
                                    </p:animEffect>
                                    <p:anim calcmode="lin" valueType="num">
                                      <p:cBhvr>
                                        <p:cTn id="15" dur="500" fill="hold">
                                          <p:stCondLst>
                                            <p:cond delay="0"/>
                                          </p:stCondLst>
                                        </p:cTn>
                                        <p:tgtEl>
                                          <p:spTgt spid="2051">
                                            <p:txEl>
                                              <p:pRg st="0" end="0"/>
                                            </p:txEl>
                                          </p:spTgt>
                                        </p:tgtEl>
                                        <p:attrNameLst>
                                          <p:attrName>ppt_x</p:attrName>
                                        </p:attrNameLst>
                                      </p:cBhvr>
                                      <p:tavLst>
                                        <p:tav tm="0">
                                          <p:val>
                                            <p:strVal val="#ppt_x-.1"/>
                                          </p:val>
                                        </p:tav>
                                        <p:tav tm="100000">
                                          <p:val>
                                            <p:strVal val="#ppt_x"/>
                                          </p:val>
                                        </p:tav>
                                      </p:tavLst>
                                    </p:anim>
                                    <p:anim calcmode="lin" valueType="num">
                                      <p:cBhvr>
                                        <p:cTn id="16" dur="500" fill="hold">
                                          <p:stCondLst>
                                            <p:cond delay="0"/>
                                          </p:stCondLst>
                                        </p:cTn>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2051">
                                            <p:txEl>
                                              <p:pRg st="1" end="1"/>
                                            </p:txEl>
                                          </p:spTgt>
                                        </p:tgtEl>
                                        <p:attrNameLst>
                                          <p:attrName>style.visibility</p:attrName>
                                        </p:attrNameLst>
                                      </p:cBhvr>
                                      <p:to>
                                        <p:strVal val="visible"/>
                                      </p:to>
                                    </p:set>
                                    <p:animEffect transition="in" filter="fade">
                                      <p:cBhvr>
                                        <p:cTn id="21" dur="500">
                                          <p:stCondLst>
                                            <p:cond delay="0"/>
                                          </p:stCondLst>
                                        </p:cTn>
                                        <p:tgtEl>
                                          <p:spTgt spid="2051">
                                            <p:txEl>
                                              <p:pRg st="1" end="1"/>
                                            </p:txEl>
                                          </p:spTgt>
                                        </p:tgtEl>
                                      </p:cBhvr>
                                    </p:animEffect>
                                    <p:anim calcmode="lin" valueType="num">
                                      <p:cBhvr>
                                        <p:cTn id="22" dur="500" fill="hold">
                                          <p:stCondLst>
                                            <p:cond delay="0"/>
                                          </p:stCondLst>
                                        </p:cTn>
                                        <p:tgtEl>
                                          <p:spTgt spid="2051">
                                            <p:txEl>
                                              <p:pRg st="1" end="1"/>
                                            </p:txEl>
                                          </p:spTgt>
                                        </p:tgtEl>
                                        <p:attrNameLst>
                                          <p:attrName>ppt_x</p:attrName>
                                        </p:attrNameLst>
                                      </p:cBhvr>
                                      <p:tavLst>
                                        <p:tav tm="0">
                                          <p:val>
                                            <p:strVal val="#ppt_x-.1"/>
                                          </p:val>
                                        </p:tav>
                                        <p:tav tm="100000">
                                          <p:val>
                                            <p:strVal val="#ppt_x"/>
                                          </p:val>
                                        </p:tav>
                                      </p:tavLst>
                                    </p:anim>
                                    <p:anim calcmode="lin" valueType="num">
                                      <p:cBhvr>
                                        <p:cTn id="23" dur="500" fill="hold">
                                          <p:stCondLst>
                                            <p:cond delay="0"/>
                                          </p:stCondLst>
                                        </p:cTn>
                                        <p:tgtEl>
                                          <p:spTgt spid="2051">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40" presetClass="entr" presetSubtype="0" fill="hold" grpId="0" nodeType="afterEffect">
                                  <p:stCondLst>
                                    <p:cond delay="0"/>
                                  </p:stCondLst>
                                  <p:iterate type="lt">
                                    <p:tmPct val="10000"/>
                                  </p:iterate>
                                  <p:childTnLst>
                                    <p:set>
                                      <p:cBhvr>
                                        <p:cTn id="26" dur="1" fill="hold">
                                          <p:stCondLst>
                                            <p:cond delay="0"/>
                                          </p:stCondLst>
                                        </p:cTn>
                                        <p:tgtEl>
                                          <p:spTgt spid="2051">
                                            <p:txEl>
                                              <p:pRg st="2" end="2"/>
                                            </p:txEl>
                                          </p:spTgt>
                                        </p:tgtEl>
                                        <p:attrNameLst>
                                          <p:attrName>style.visibility</p:attrName>
                                        </p:attrNameLst>
                                      </p:cBhvr>
                                      <p:to>
                                        <p:strVal val="visible"/>
                                      </p:to>
                                    </p:set>
                                    <p:animEffect transition="in" filter="fade">
                                      <p:cBhvr>
                                        <p:cTn id="27" dur="500">
                                          <p:stCondLst>
                                            <p:cond delay="0"/>
                                          </p:stCondLst>
                                        </p:cTn>
                                        <p:tgtEl>
                                          <p:spTgt spid="2051">
                                            <p:txEl>
                                              <p:pRg st="2" end="2"/>
                                            </p:txEl>
                                          </p:spTgt>
                                        </p:tgtEl>
                                      </p:cBhvr>
                                    </p:animEffect>
                                    <p:anim calcmode="lin" valueType="num">
                                      <p:cBhvr>
                                        <p:cTn id="28" dur="500" fill="hold">
                                          <p:stCondLst>
                                            <p:cond delay="0"/>
                                          </p:stCondLst>
                                        </p:cTn>
                                        <p:tgtEl>
                                          <p:spTgt spid="2051">
                                            <p:txEl>
                                              <p:pRg st="2" end="2"/>
                                            </p:txEl>
                                          </p:spTgt>
                                        </p:tgtEl>
                                        <p:attrNameLst>
                                          <p:attrName>ppt_x</p:attrName>
                                        </p:attrNameLst>
                                      </p:cBhvr>
                                      <p:tavLst>
                                        <p:tav tm="0">
                                          <p:val>
                                            <p:strVal val="#ppt_x-.1"/>
                                          </p:val>
                                        </p:tav>
                                        <p:tav tm="100000">
                                          <p:val>
                                            <p:strVal val="#ppt_x"/>
                                          </p:val>
                                        </p:tav>
                                      </p:tavLst>
                                    </p:anim>
                                    <p:anim calcmode="lin" valueType="num">
                                      <p:cBhvr>
                                        <p:cTn id="29" dur="500" fill="hold">
                                          <p:stCondLst>
                                            <p:cond delay="0"/>
                                          </p:stCondLst>
                                        </p:cTn>
                                        <p:tgtEl>
                                          <p:spTgt spid="2051">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100"/>
                            </p:stCondLst>
                            <p:childTnLst>
                              <p:par>
                                <p:cTn id="31" presetID="40" presetClass="entr" presetSubtype="0" fill="hold" grpId="0" nodeType="afterEffect">
                                  <p:stCondLst>
                                    <p:cond delay="0"/>
                                  </p:stCondLst>
                                  <p:iterate type="lt">
                                    <p:tmPct val="10000"/>
                                  </p:iterate>
                                  <p:childTnLst>
                                    <p:set>
                                      <p:cBhvr>
                                        <p:cTn id="32" dur="1" fill="hold">
                                          <p:stCondLst>
                                            <p:cond delay="0"/>
                                          </p:stCondLst>
                                        </p:cTn>
                                        <p:tgtEl>
                                          <p:spTgt spid="2051">
                                            <p:txEl>
                                              <p:pRg st="3" end="3"/>
                                            </p:txEl>
                                          </p:spTgt>
                                        </p:tgtEl>
                                        <p:attrNameLst>
                                          <p:attrName>style.visibility</p:attrName>
                                        </p:attrNameLst>
                                      </p:cBhvr>
                                      <p:to>
                                        <p:strVal val="visible"/>
                                      </p:to>
                                    </p:set>
                                    <p:animEffect transition="in" filter="fade">
                                      <p:cBhvr>
                                        <p:cTn id="33" dur="500">
                                          <p:stCondLst>
                                            <p:cond delay="0"/>
                                          </p:stCondLst>
                                        </p:cTn>
                                        <p:tgtEl>
                                          <p:spTgt spid="2051">
                                            <p:txEl>
                                              <p:pRg st="3" end="3"/>
                                            </p:txEl>
                                          </p:spTgt>
                                        </p:tgtEl>
                                      </p:cBhvr>
                                    </p:animEffect>
                                    <p:anim calcmode="lin" valueType="num">
                                      <p:cBhvr>
                                        <p:cTn id="34" dur="500" fill="hold">
                                          <p:stCondLst>
                                            <p:cond delay="0"/>
                                          </p:stCondLst>
                                        </p:cTn>
                                        <p:tgtEl>
                                          <p:spTgt spid="2051">
                                            <p:txEl>
                                              <p:pRg st="3" end="3"/>
                                            </p:txEl>
                                          </p:spTgt>
                                        </p:tgtEl>
                                        <p:attrNameLst>
                                          <p:attrName>ppt_x</p:attrName>
                                        </p:attrNameLst>
                                      </p:cBhvr>
                                      <p:tavLst>
                                        <p:tav tm="0">
                                          <p:val>
                                            <p:strVal val="#ppt_x-.1"/>
                                          </p:val>
                                        </p:tav>
                                        <p:tav tm="100000">
                                          <p:val>
                                            <p:strVal val="#ppt_x"/>
                                          </p:val>
                                        </p:tav>
                                      </p:tavLst>
                                    </p:anim>
                                    <p:anim calcmode="lin" valueType="num">
                                      <p:cBhvr>
                                        <p:cTn id="35" dur="500" fill="hold">
                                          <p:stCondLst>
                                            <p:cond delay="0"/>
                                          </p:stCondLst>
                                        </p:cTn>
                                        <p:tgtEl>
                                          <p:spTgt spid="20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Soil – Don’ts</a:t>
            </a:r>
          </a:p>
        </p:txBody>
      </p:sp>
      <p:sp>
        <p:nvSpPr>
          <p:cNvPr id="23555" name="Rectangle 3"/>
          <p:cNvSpPr>
            <a:spLocks noGrp="1" noChangeArrowheads="1"/>
          </p:cNvSpPr>
          <p:nvPr>
            <p:ph type="body" idx="1"/>
          </p:nvPr>
        </p:nvSpPr>
        <p:spPr>
          <a:xfrm>
            <a:off x="381000" y="762000"/>
            <a:ext cx="8388350" cy="5562600"/>
          </a:xfrm>
        </p:spPr>
        <p:txBody>
          <a:bodyPr/>
          <a:lstStyle/>
          <a:p>
            <a:pPr algn="ctr" eaLnBrk="1" hangingPunct="1">
              <a:buFontTx/>
              <a:buNone/>
            </a:pPr>
            <a:r>
              <a:rPr lang="en-US" sz="5400" u="sng" dirty="0" smtClean="0">
                <a:solidFill>
                  <a:srgbClr val="800000"/>
                </a:solidFill>
                <a:latin typeface="Chiller" pitchFamily="82" charset="0"/>
              </a:rPr>
              <a:t>NEVER USE*:</a:t>
            </a:r>
          </a:p>
          <a:p>
            <a:pPr eaLnBrk="1" hangingPunct="1"/>
            <a:r>
              <a:rPr lang="en-US" dirty="0" smtClean="0">
                <a:solidFill>
                  <a:srgbClr val="000000"/>
                </a:solidFill>
              </a:rPr>
              <a:t>Lime (calcium).</a:t>
            </a:r>
          </a:p>
          <a:p>
            <a:pPr eaLnBrk="1" hangingPunct="1"/>
            <a:r>
              <a:rPr lang="en-US" dirty="0" smtClean="0">
                <a:solidFill>
                  <a:srgbClr val="000000"/>
                </a:solidFill>
              </a:rPr>
              <a:t>Wood ash, fireplace ash, barbeque ash.</a:t>
            </a:r>
          </a:p>
          <a:p>
            <a:pPr eaLnBrk="1" hangingPunct="1"/>
            <a:r>
              <a:rPr lang="en-US" dirty="0" smtClean="0">
                <a:solidFill>
                  <a:srgbClr val="000000"/>
                </a:solidFill>
              </a:rPr>
              <a:t>Lawn fertilizer in your vegetable garden.</a:t>
            </a:r>
          </a:p>
          <a:p>
            <a:pPr eaLnBrk="1" hangingPunct="1"/>
            <a:r>
              <a:rPr lang="en-US" dirty="0" smtClean="0">
                <a:solidFill>
                  <a:srgbClr val="000000"/>
                </a:solidFill>
              </a:rPr>
              <a:t>Raw or fresh manures.</a:t>
            </a:r>
          </a:p>
          <a:p>
            <a:pPr eaLnBrk="1" hangingPunct="1"/>
            <a:endParaRPr lang="en-US" dirty="0" smtClean="0">
              <a:solidFill>
                <a:srgbClr val="000000"/>
              </a:solidFill>
            </a:endParaRPr>
          </a:p>
          <a:p>
            <a:pPr eaLnBrk="1" hangingPunct="1"/>
            <a:endParaRPr lang="en-US" dirty="0" smtClean="0">
              <a:solidFill>
                <a:srgbClr val="000000"/>
              </a:solidFill>
            </a:endParaRPr>
          </a:p>
          <a:p>
            <a:pPr eaLnBrk="1" hangingPunct="1"/>
            <a:r>
              <a:rPr lang="en-US" sz="2000" dirty="0" smtClean="0">
                <a:solidFill>
                  <a:srgbClr val="000000"/>
                </a:solidFill>
              </a:rPr>
              <a:t>In Wyoming or western soils</a:t>
            </a:r>
            <a:r>
              <a:rPr lang="en-US" dirty="0" smtClean="0">
                <a:solidFill>
                  <a:srgbClr val="000000"/>
                </a:solidFill>
              </a:rPr>
              <a:t>.</a:t>
            </a:r>
          </a:p>
        </p:txBody>
      </p:sp>
      <p:sp>
        <p:nvSpPr>
          <p:cNvPr id="23556" name="AutoShape 4" descr="cow_6"/>
          <p:cNvSpPr>
            <a:spLocks noChangeAspect="1" noChangeArrowheads="1"/>
          </p:cNvSpPr>
          <p:nvPr/>
        </p:nvSpPr>
        <p:spPr bwMode="auto">
          <a:xfrm>
            <a:off x="3357563" y="2286000"/>
            <a:ext cx="2428875" cy="2286000"/>
          </a:xfrm>
          <a:prstGeom prst="rect">
            <a:avLst/>
          </a:prstGeom>
          <a:noFill/>
          <a:ln w="9525">
            <a:noFill/>
            <a:miter lim="800000"/>
            <a:headEnd/>
            <a:tailEnd/>
          </a:ln>
        </p:spPr>
        <p:txBody>
          <a:bodyPr/>
          <a:lstStyle/>
          <a:p>
            <a:endParaRPr lang="en-US"/>
          </a:p>
        </p:txBody>
      </p:sp>
      <p:sp>
        <p:nvSpPr>
          <p:cNvPr id="23557" name="AutoShape 5" descr="cow_6"/>
          <p:cNvSpPr>
            <a:spLocks noChangeAspect="1" noChangeArrowheads="1"/>
          </p:cNvSpPr>
          <p:nvPr/>
        </p:nvSpPr>
        <p:spPr bwMode="auto">
          <a:xfrm>
            <a:off x="3357563" y="2286000"/>
            <a:ext cx="2428875" cy="2286000"/>
          </a:xfrm>
          <a:prstGeom prst="rect">
            <a:avLst/>
          </a:prstGeom>
          <a:noFill/>
          <a:ln w="9525">
            <a:noFill/>
            <a:miter lim="800000"/>
            <a:headEnd/>
            <a:tailEnd/>
          </a:ln>
        </p:spPr>
        <p:txBody>
          <a:bodyPr/>
          <a:lstStyle/>
          <a:p>
            <a:endParaRPr lang="en-US"/>
          </a:p>
        </p:txBody>
      </p:sp>
      <p:pic>
        <p:nvPicPr>
          <p:cNvPr id="23559" name="Picture 7" descr="C:\Documents and Settings\catherinew.LARAMIESERVER\Local Settings\Temporary Internet Files\Content.IE5\G9AZOL2N\MCj03595490000[1].wmf"/>
          <p:cNvPicPr>
            <a:picLocks noChangeAspect="1" noChangeArrowheads="1"/>
          </p:cNvPicPr>
          <p:nvPr/>
        </p:nvPicPr>
        <p:blipFill>
          <a:blip r:embed="rId2" cstate="print"/>
          <a:srcRect/>
          <a:stretch>
            <a:fillRect/>
          </a:stretch>
        </p:blipFill>
        <p:spPr bwMode="auto">
          <a:xfrm>
            <a:off x="6858000" y="3581400"/>
            <a:ext cx="1620838" cy="1878013"/>
          </a:xfrm>
          <a:prstGeom prst="rect">
            <a:avLst/>
          </a:prstGeom>
          <a:noFill/>
          <a:ln w="9525">
            <a:noFill/>
            <a:miter lim="800000"/>
            <a:headEnd/>
            <a:tailEnd/>
          </a:ln>
        </p:spPr>
      </p:pic>
      <p:pic>
        <p:nvPicPr>
          <p:cNvPr id="66561" name="Picture 1" descr="C:\Users\catherinew\AppData\Local\Microsoft\Windows\Temporary Internet Files\Content.IE5\H19QU0W3\MC900310734[1].wmf"/>
          <p:cNvPicPr>
            <a:picLocks noChangeAspect="1" noChangeArrowheads="1"/>
          </p:cNvPicPr>
          <p:nvPr/>
        </p:nvPicPr>
        <p:blipFill>
          <a:blip r:embed="rId3" cstate="print"/>
          <a:srcRect/>
          <a:stretch>
            <a:fillRect/>
          </a:stretch>
        </p:blipFill>
        <p:spPr bwMode="auto">
          <a:xfrm>
            <a:off x="5791200" y="533400"/>
            <a:ext cx="1031688" cy="10668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04800" y="533400"/>
            <a:ext cx="7848600" cy="468313"/>
          </a:xfrm>
        </p:spPr>
        <p:txBody>
          <a:bodyPr/>
          <a:lstStyle/>
          <a:p>
            <a:pPr algn="ctr" eaLnBrk="1" hangingPunct="1"/>
            <a:r>
              <a:rPr lang="en-US" smtClean="0"/>
              <a:t>Organic Matter Benefits</a:t>
            </a:r>
          </a:p>
        </p:txBody>
      </p:sp>
      <p:sp>
        <p:nvSpPr>
          <p:cNvPr id="74755" name="Rectangle 3"/>
          <p:cNvSpPr>
            <a:spLocks noGrp="1" noChangeArrowheads="1"/>
          </p:cNvSpPr>
          <p:nvPr>
            <p:ph type="body" idx="1"/>
          </p:nvPr>
        </p:nvSpPr>
        <p:spPr>
          <a:xfrm>
            <a:off x="838200" y="2057400"/>
            <a:ext cx="8007350" cy="4267200"/>
          </a:xfrm>
        </p:spPr>
        <p:txBody>
          <a:bodyPr/>
          <a:lstStyle/>
          <a:p>
            <a:pPr eaLnBrk="1" hangingPunct="1"/>
            <a:r>
              <a:rPr lang="en-US" sz="2800" smtClean="0"/>
              <a:t>Improves “buffering” capacity of soil: that is, keeps soil from “over-reacting”.</a:t>
            </a:r>
          </a:p>
          <a:p>
            <a:pPr eaLnBrk="1" hangingPunct="1"/>
            <a:endParaRPr lang="en-US" sz="2800" smtClean="0"/>
          </a:p>
          <a:p>
            <a:pPr eaLnBrk="1" hangingPunct="1"/>
            <a:r>
              <a:rPr lang="en-US" sz="2800" smtClean="0"/>
              <a:t>Supports the soil’s micro-biological activity (or the “life of the soil”).</a:t>
            </a:r>
          </a:p>
          <a:p>
            <a:pPr eaLnBrk="1" hangingPunct="1"/>
            <a:endParaRPr lang="en-US" sz="2800" smtClean="0"/>
          </a:p>
          <a:p>
            <a:pPr eaLnBrk="1" hangingPunct="1"/>
            <a:r>
              <a:rPr lang="en-US" sz="2800" smtClean="0"/>
              <a:t>Contributes nutrients, both minor and major.</a:t>
            </a: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533400"/>
            <a:ext cx="7848600" cy="685800"/>
          </a:xfrm>
        </p:spPr>
        <p:txBody>
          <a:bodyPr/>
          <a:lstStyle/>
          <a:p>
            <a:pPr algn="ctr" eaLnBrk="1" hangingPunct="1"/>
            <a:r>
              <a:rPr lang="en-US" smtClean="0"/>
              <a:t>Organic Matter </a:t>
            </a:r>
            <a:br>
              <a:rPr lang="en-US" smtClean="0"/>
            </a:br>
            <a:r>
              <a:rPr lang="en-US" smtClean="0"/>
              <a:t>Benefits</a:t>
            </a:r>
          </a:p>
        </p:txBody>
      </p:sp>
      <p:sp>
        <p:nvSpPr>
          <p:cNvPr id="68611" name="Rectangle 3"/>
          <p:cNvSpPr>
            <a:spLocks noGrp="1" noChangeArrowheads="1"/>
          </p:cNvSpPr>
          <p:nvPr>
            <p:ph type="body" idx="1"/>
          </p:nvPr>
        </p:nvSpPr>
        <p:spPr>
          <a:xfrm>
            <a:off x="0" y="1735138"/>
            <a:ext cx="7848600" cy="5122862"/>
          </a:xfrm>
        </p:spPr>
        <p:txBody>
          <a:bodyPr/>
          <a:lstStyle/>
          <a:p>
            <a:pPr algn="ctr" eaLnBrk="1" hangingPunct="1">
              <a:lnSpc>
                <a:spcPct val="80000"/>
              </a:lnSpc>
              <a:buFontTx/>
              <a:buNone/>
            </a:pPr>
            <a:r>
              <a:rPr lang="en-US" sz="4000" dirty="0" smtClean="0"/>
              <a:t>Improves:</a:t>
            </a:r>
            <a:r>
              <a:rPr lang="en-US" dirty="0" smtClean="0"/>
              <a:t> </a:t>
            </a:r>
          </a:p>
          <a:p>
            <a:pPr lvl="1" eaLnBrk="1" hangingPunct="1">
              <a:lnSpc>
                <a:spcPct val="80000"/>
              </a:lnSpc>
            </a:pPr>
            <a:r>
              <a:rPr lang="en-US" dirty="0" smtClean="0"/>
              <a:t>Tilth. </a:t>
            </a:r>
          </a:p>
          <a:p>
            <a:pPr lvl="2" eaLnBrk="1" hangingPunct="1">
              <a:lnSpc>
                <a:spcPct val="80000"/>
              </a:lnSpc>
            </a:pPr>
            <a:r>
              <a:rPr lang="en-US" b="0" dirty="0"/>
              <a:t>Soil that has the proper structure and nutrients to grow healthy crops.</a:t>
            </a:r>
          </a:p>
          <a:p>
            <a:pPr lvl="1" eaLnBrk="1" hangingPunct="1">
              <a:lnSpc>
                <a:spcPct val="80000"/>
              </a:lnSpc>
            </a:pPr>
            <a:endParaRPr lang="en-US" dirty="0" smtClean="0"/>
          </a:p>
          <a:p>
            <a:pPr lvl="1" eaLnBrk="1" hangingPunct="1">
              <a:lnSpc>
                <a:spcPct val="80000"/>
              </a:lnSpc>
            </a:pPr>
            <a:r>
              <a:rPr lang="en-US" dirty="0" smtClean="0"/>
              <a:t>Condition. </a:t>
            </a:r>
          </a:p>
          <a:p>
            <a:pPr lvl="1" eaLnBrk="1" hangingPunct="1">
              <a:lnSpc>
                <a:spcPct val="80000"/>
              </a:lnSpc>
            </a:pPr>
            <a:r>
              <a:rPr lang="en-US" dirty="0" smtClean="0"/>
              <a:t>Structure of soil.</a:t>
            </a:r>
          </a:p>
          <a:p>
            <a:pPr lvl="1" eaLnBrk="1" hangingPunct="1">
              <a:lnSpc>
                <a:spcPct val="80000"/>
              </a:lnSpc>
            </a:pPr>
            <a:r>
              <a:rPr lang="en-US" dirty="0" smtClean="0"/>
              <a:t>Water and nutrients holding ability of the soil.</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p:cTn id="7" dur="500" fill="hold"/>
                                        <p:tgtEl>
                                          <p:spTgt spid="68611">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68611">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68611">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68611">
                                            <p:txEl>
                                              <p:pRg st="0" end="0"/>
                                            </p:txEl>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68611">
                                            <p:txEl>
                                              <p:pRg st="1" end="1"/>
                                            </p:txEl>
                                          </p:spTgt>
                                        </p:tgtEl>
                                        <p:attrNameLst>
                                          <p:attrName>style.visibility</p:attrName>
                                        </p:attrNameLst>
                                      </p:cBhvr>
                                      <p:to>
                                        <p:strVal val="visible"/>
                                      </p:to>
                                    </p:set>
                                    <p:anim calcmode="lin" valueType="num">
                                      <p:cBhvr>
                                        <p:cTn id="14" dur="500" fill="hold"/>
                                        <p:tgtEl>
                                          <p:spTgt spid="68611">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68611">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68611">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68611">
                                            <p:txEl>
                                              <p:pRg st="1" end="1"/>
                                            </p:txEl>
                                          </p:spTgt>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68611">
                                            <p:txEl>
                                              <p:pRg st="2" end="2"/>
                                            </p:txEl>
                                          </p:spTgt>
                                        </p:tgtEl>
                                        <p:attrNameLst>
                                          <p:attrName>style.visibility</p:attrName>
                                        </p:attrNameLst>
                                      </p:cBhvr>
                                      <p:to>
                                        <p:strVal val="visible"/>
                                      </p:to>
                                    </p:set>
                                    <p:anim calcmode="lin" valueType="num">
                                      <p:cBhvr>
                                        <p:cTn id="21" dur="500" fill="hold"/>
                                        <p:tgtEl>
                                          <p:spTgt spid="68611">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68611">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68611">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68611">
                                            <p:txEl>
                                              <p:pRg st="2" end="2"/>
                                            </p:txEl>
                                          </p:spTgt>
                                        </p:tgtEl>
                                      </p:cBhvr>
                                    </p:animEffect>
                                  </p:childTnLst>
                                </p:cTn>
                              </p:par>
                              <p:par>
                                <p:cTn id="26" presetID="58" presetClass="entr" presetSubtype="0" accel="100000" fill="hold" grpId="0" nodeType="withEffect">
                                  <p:stCondLst>
                                    <p:cond delay="0"/>
                                  </p:stCondLst>
                                  <p:childTnLst>
                                    <p:set>
                                      <p:cBhvr>
                                        <p:cTn id="27" dur="1" fill="hold">
                                          <p:stCondLst>
                                            <p:cond delay="0"/>
                                          </p:stCondLst>
                                        </p:cTn>
                                        <p:tgtEl>
                                          <p:spTgt spid="68611">
                                            <p:txEl>
                                              <p:pRg st="4" end="4"/>
                                            </p:txEl>
                                          </p:spTgt>
                                        </p:tgtEl>
                                        <p:attrNameLst>
                                          <p:attrName>style.visibility</p:attrName>
                                        </p:attrNameLst>
                                      </p:cBhvr>
                                      <p:to>
                                        <p:strVal val="visible"/>
                                      </p:to>
                                    </p:set>
                                    <p:anim calcmode="lin" valueType="num">
                                      <p:cBhvr>
                                        <p:cTn id="28" dur="500" fill="hold"/>
                                        <p:tgtEl>
                                          <p:spTgt spid="68611">
                                            <p:txEl>
                                              <p:pRg st="4" end="4"/>
                                            </p:txEl>
                                          </p:spTgt>
                                        </p:tgtEl>
                                        <p:attrNameLst>
                                          <p:attrName>ppt_w</p:attrName>
                                        </p:attrNameLst>
                                      </p:cBhvr>
                                      <p:tavLst>
                                        <p:tav tm="0">
                                          <p:val>
                                            <p:strVal val="#ppt_w*2.5"/>
                                          </p:val>
                                        </p:tav>
                                        <p:tav tm="100000">
                                          <p:val>
                                            <p:strVal val="#ppt_w"/>
                                          </p:val>
                                        </p:tav>
                                      </p:tavLst>
                                    </p:anim>
                                    <p:anim calcmode="lin" valueType="num">
                                      <p:cBhvr>
                                        <p:cTn id="29" dur="500" fill="hold"/>
                                        <p:tgtEl>
                                          <p:spTgt spid="68611">
                                            <p:txEl>
                                              <p:pRg st="4" end="4"/>
                                            </p:txEl>
                                          </p:spTgt>
                                        </p:tgtEl>
                                        <p:attrNameLst>
                                          <p:attrName>ppt_h</p:attrName>
                                        </p:attrNameLst>
                                      </p:cBhvr>
                                      <p:tavLst>
                                        <p:tav tm="0">
                                          <p:val>
                                            <p:strVal val="#ppt_h*0.01"/>
                                          </p:val>
                                        </p:tav>
                                        <p:tav tm="100000">
                                          <p:val>
                                            <p:strVal val="#ppt_h"/>
                                          </p:val>
                                        </p:tav>
                                      </p:tavLst>
                                    </p:anim>
                                    <p:anim calcmode="lin" valueType="num">
                                      <p:cBhvr>
                                        <p:cTn id="30"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68611">
                                            <p:txEl>
                                              <p:pRg st="4" end="4"/>
                                            </p:txEl>
                                          </p:spTgt>
                                        </p:tgtEl>
                                        <p:attrNameLst>
                                          <p:attrName>ppt_y</p:attrName>
                                        </p:attrNameLst>
                                      </p:cBhvr>
                                      <p:tavLst>
                                        <p:tav tm="0">
                                          <p:val>
                                            <p:strVal val="#ppt_h+1"/>
                                          </p:val>
                                        </p:tav>
                                        <p:tav tm="100000">
                                          <p:val>
                                            <p:strVal val="#ppt_y"/>
                                          </p:val>
                                        </p:tav>
                                      </p:tavLst>
                                    </p:anim>
                                    <p:animEffect transition="in" filter="fade">
                                      <p:cBhvr>
                                        <p:cTn id="32" dur="500"/>
                                        <p:tgtEl>
                                          <p:spTgt spid="68611">
                                            <p:txEl>
                                              <p:pRg st="4" end="4"/>
                                            </p:txEl>
                                          </p:spTgt>
                                        </p:tgtEl>
                                      </p:cBhvr>
                                    </p:animEffect>
                                  </p:childTnLst>
                                </p:cTn>
                              </p:par>
                              <p:par>
                                <p:cTn id="33" presetID="58" presetClass="entr" presetSubtype="0" accel="100000" fill="hold" grpId="0" nodeType="withEffect">
                                  <p:stCondLst>
                                    <p:cond delay="0"/>
                                  </p:stCondLst>
                                  <p:childTnLst>
                                    <p:set>
                                      <p:cBhvr>
                                        <p:cTn id="34" dur="1" fill="hold">
                                          <p:stCondLst>
                                            <p:cond delay="0"/>
                                          </p:stCondLst>
                                        </p:cTn>
                                        <p:tgtEl>
                                          <p:spTgt spid="68611">
                                            <p:txEl>
                                              <p:pRg st="5" end="5"/>
                                            </p:txEl>
                                          </p:spTgt>
                                        </p:tgtEl>
                                        <p:attrNameLst>
                                          <p:attrName>style.visibility</p:attrName>
                                        </p:attrNameLst>
                                      </p:cBhvr>
                                      <p:to>
                                        <p:strVal val="visible"/>
                                      </p:to>
                                    </p:set>
                                    <p:anim calcmode="lin" valueType="num">
                                      <p:cBhvr>
                                        <p:cTn id="35" dur="500" fill="hold"/>
                                        <p:tgtEl>
                                          <p:spTgt spid="68611">
                                            <p:txEl>
                                              <p:pRg st="5" end="5"/>
                                            </p:txEl>
                                          </p:spTgt>
                                        </p:tgtEl>
                                        <p:attrNameLst>
                                          <p:attrName>ppt_w</p:attrName>
                                        </p:attrNameLst>
                                      </p:cBhvr>
                                      <p:tavLst>
                                        <p:tav tm="0">
                                          <p:val>
                                            <p:strVal val="#ppt_w*2.5"/>
                                          </p:val>
                                        </p:tav>
                                        <p:tav tm="100000">
                                          <p:val>
                                            <p:strVal val="#ppt_w"/>
                                          </p:val>
                                        </p:tav>
                                      </p:tavLst>
                                    </p:anim>
                                    <p:anim calcmode="lin" valueType="num">
                                      <p:cBhvr>
                                        <p:cTn id="36" dur="500" fill="hold"/>
                                        <p:tgtEl>
                                          <p:spTgt spid="68611">
                                            <p:txEl>
                                              <p:pRg st="5" end="5"/>
                                            </p:txEl>
                                          </p:spTgt>
                                        </p:tgtEl>
                                        <p:attrNameLst>
                                          <p:attrName>ppt_h</p:attrName>
                                        </p:attrNameLst>
                                      </p:cBhvr>
                                      <p:tavLst>
                                        <p:tav tm="0">
                                          <p:val>
                                            <p:strVal val="#ppt_h*0.01"/>
                                          </p:val>
                                        </p:tav>
                                        <p:tav tm="100000">
                                          <p:val>
                                            <p:strVal val="#ppt_h"/>
                                          </p:val>
                                        </p:tav>
                                      </p:tavLst>
                                    </p:anim>
                                    <p:anim calcmode="lin" valueType="num">
                                      <p:cBhvr>
                                        <p:cTn id="37" dur="5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68611">
                                            <p:txEl>
                                              <p:pRg st="5" end="5"/>
                                            </p:txEl>
                                          </p:spTgt>
                                        </p:tgtEl>
                                        <p:attrNameLst>
                                          <p:attrName>ppt_y</p:attrName>
                                        </p:attrNameLst>
                                      </p:cBhvr>
                                      <p:tavLst>
                                        <p:tav tm="0">
                                          <p:val>
                                            <p:strVal val="#ppt_h+1"/>
                                          </p:val>
                                        </p:tav>
                                        <p:tav tm="100000">
                                          <p:val>
                                            <p:strVal val="#ppt_y"/>
                                          </p:val>
                                        </p:tav>
                                      </p:tavLst>
                                    </p:anim>
                                    <p:animEffect transition="in" filter="fade">
                                      <p:cBhvr>
                                        <p:cTn id="39" dur="500"/>
                                        <p:tgtEl>
                                          <p:spTgt spid="68611">
                                            <p:txEl>
                                              <p:pRg st="5" end="5"/>
                                            </p:txEl>
                                          </p:spTgt>
                                        </p:tgtEl>
                                      </p:cBhvr>
                                    </p:animEffect>
                                  </p:childTnLst>
                                </p:cTn>
                              </p:par>
                              <p:par>
                                <p:cTn id="40" presetID="58" presetClass="entr" presetSubtype="0" accel="100000" fill="hold" grpId="0" nodeType="withEffect">
                                  <p:stCondLst>
                                    <p:cond delay="0"/>
                                  </p:stCondLst>
                                  <p:childTnLst>
                                    <p:set>
                                      <p:cBhvr>
                                        <p:cTn id="41" dur="1" fill="hold">
                                          <p:stCondLst>
                                            <p:cond delay="0"/>
                                          </p:stCondLst>
                                        </p:cTn>
                                        <p:tgtEl>
                                          <p:spTgt spid="68611">
                                            <p:txEl>
                                              <p:pRg st="6" end="6"/>
                                            </p:txEl>
                                          </p:spTgt>
                                        </p:tgtEl>
                                        <p:attrNameLst>
                                          <p:attrName>style.visibility</p:attrName>
                                        </p:attrNameLst>
                                      </p:cBhvr>
                                      <p:to>
                                        <p:strVal val="visible"/>
                                      </p:to>
                                    </p:set>
                                    <p:anim calcmode="lin" valueType="num">
                                      <p:cBhvr>
                                        <p:cTn id="42" dur="500" fill="hold"/>
                                        <p:tgtEl>
                                          <p:spTgt spid="68611">
                                            <p:txEl>
                                              <p:pRg st="6" end="6"/>
                                            </p:txEl>
                                          </p:spTgt>
                                        </p:tgtEl>
                                        <p:attrNameLst>
                                          <p:attrName>ppt_w</p:attrName>
                                        </p:attrNameLst>
                                      </p:cBhvr>
                                      <p:tavLst>
                                        <p:tav tm="0">
                                          <p:val>
                                            <p:strVal val="#ppt_w*2.5"/>
                                          </p:val>
                                        </p:tav>
                                        <p:tav tm="100000">
                                          <p:val>
                                            <p:strVal val="#ppt_w"/>
                                          </p:val>
                                        </p:tav>
                                      </p:tavLst>
                                    </p:anim>
                                    <p:anim calcmode="lin" valueType="num">
                                      <p:cBhvr>
                                        <p:cTn id="43" dur="500" fill="hold"/>
                                        <p:tgtEl>
                                          <p:spTgt spid="68611">
                                            <p:txEl>
                                              <p:pRg st="6" end="6"/>
                                            </p:txEl>
                                          </p:spTgt>
                                        </p:tgtEl>
                                        <p:attrNameLst>
                                          <p:attrName>ppt_h</p:attrName>
                                        </p:attrNameLst>
                                      </p:cBhvr>
                                      <p:tavLst>
                                        <p:tav tm="0">
                                          <p:val>
                                            <p:strVal val="#ppt_h*0.01"/>
                                          </p:val>
                                        </p:tav>
                                        <p:tav tm="100000">
                                          <p:val>
                                            <p:strVal val="#ppt_h"/>
                                          </p:val>
                                        </p:tav>
                                      </p:tavLst>
                                    </p:anim>
                                    <p:anim calcmode="lin" valueType="num">
                                      <p:cBhvr>
                                        <p:cTn id="44" dur="5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68611">
                                            <p:txEl>
                                              <p:pRg st="6" end="6"/>
                                            </p:txEl>
                                          </p:spTgt>
                                        </p:tgtEl>
                                        <p:attrNameLst>
                                          <p:attrName>ppt_y</p:attrName>
                                        </p:attrNameLst>
                                      </p:cBhvr>
                                      <p:tavLst>
                                        <p:tav tm="0">
                                          <p:val>
                                            <p:strVal val="#ppt_h+1"/>
                                          </p:val>
                                        </p:tav>
                                        <p:tav tm="100000">
                                          <p:val>
                                            <p:strVal val="#ppt_y"/>
                                          </p:val>
                                        </p:tav>
                                      </p:tavLst>
                                    </p:anim>
                                    <p:animEffect transition="in" filter="fade">
                                      <p:cBhvr>
                                        <p:cTn id="46" dur="500"/>
                                        <p:tgtEl>
                                          <p:spTgt spid="68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04800" y="762000"/>
            <a:ext cx="7848600" cy="468313"/>
          </a:xfrm>
        </p:spPr>
        <p:txBody>
          <a:bodyPr/>
          <a:lstStyle/>
          <a:p>
            <a:pPr algn="ctr" eaLnBrk="1" hangingPunct="1"/>
            <a:r>
              <a:rPr lang="en-US" smtClean="0"/>
              <a:t>Organic Matter </a:t>
            </a:r>
            <a:r>
              <a:rPr lang="en-US" sz="3200" smtClean="0"/>
              <a:t>Benefits</a:t>
            </a:r>
          </a:p>
        </p:txBody>
      </p:sp>
      <p:sp>
        <p:nvSpPr>
          <p:cNvPr id="75779" name="Rectangle 3"/>
          <p:cNvSpPr>
            <a:spLocks noGrp="1" noChangeArrowheads="1"/>
          </p:cNvSpPr>
          <p:nvPr>
            <p:ph type="body" idx="1"/>
          </p:nvPr>
        </p:nvSpPr>
        <p:spPr>
          <a:xfrm>
            <a:off x="381000" y="1905000"/>
            <a:ext cx="8464550" cy="4648200"/>
          </a:xfrm>
        </p:spPr>
        <p:txBody>
          <a:bodyPr/>
          <a:lstStyle/>
          <a:p>
            <a:pPr eaLnBrk="1" hangingPunct="1"/>
            <a:r>
              <a:rPr lang="en-US" b="0" dirty="0" smtClean="0"/>
              <a:t>Acids arising from the decomposition of the organic matter help to convert insoluble natural additives such as ground rock into plant-usable forms.</a:t>
            </a:r>
          </a:p>
          <a:p>
            <a:pPr eaLnBrk="1" hangingPunct="1"/>
            <a:r>
              <a:rPr lang="en-US" b="0" dirty="0" smtClean="0"/>
              <a:t>Releases nutrients slowly.</a:t>
            </a:r>
          </a:p>
          <a:p>
            <a:pPr eaLnBrk="1" hangingPunct="1"/>
            <a:r>
              <a:rPr lang="en-US" b="0" dirty="0" smtClean="0"/>
              <a:t>Helps vegetables survive stress, as from nematodes, heat, drought.</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304800"/>
            <a:ext cx="7848600" cy="685800"/>
          </a:xfrm>
        </p:spPr>
        <p:txBody>
          <a:bodyPr/>
          <a:lstStyle/>
          <a:p>
            <a:pPr algn="ctr" eaLnBrk="1" hangingPunct="1"/>
            <a:r>
              <a:rPr lang="en-US" sz="3200" smtClean="0"/>
              <a:t>Organic Matter </a:t>
            </a:r>
            <a:br>
              <a:rPr lang="en-US" sz="3200" smtClean="0"/>
            </a:br>
            <a:r>
              <a:rPr lang="en-US" sz="3200" smtClean="0"/>
              <a:t>W</a:t>
            </a:r>
            <a:r>
              <a:rPr lang="en-US" sz="2400" smtClean="0"/>
              <a:t>hat it Should Do</a:t>
            </a:r>
          </a:p>
        </p:txBody>
      </p:sp>
      <p:sp>
        <p:nvSpPr>
          <p:cNvPr id="76803" name="Rectangle 3"/>
          <p:cNvSpPr>
            <a:spLocks noGrp="1" noChangeArrowheads="1"/>
          </p:cNvSpPr>
          <p:nvPr>
            <p:ph type="body" idx="1"/>
          </p:nvPr>
        </p:nvSpPr>
        <p:spPr>
          <a:xfrm>
            <a:off x="304800" y="1524000"/>
            <a:ext cx="8534400" cy="3429000"/>
          </a:xfrm>
        </p:spPr>
        <p:txBody>
          <a:bodyPr/>
          <a:lstStyle/>
          <a:p>
            <a:pPr eaLnBrk="1" hangingPunct="1">
              <a:buFont typeface="Wingdings" pitchFamily="2" charset="2"/>
              <a:buNone/>
            </a:pPr>
            <a:r>
              <a:rPr lang="en-US" b="0" dirty="0" smtClean="0"/>
              <a:t>Provides adequate ground cover to protect against soil erosion.</a:t>
            </a:r>
          </a:p>
          <a:p>
            <a:pPr eaLnBrk="1" hangingPunct="1">
              <a:buFont typeface="Wingdings" pitchFamily="2" charset="2"/>
              <a:buNone/>
            </a:pPr>
            <a:r>
              <a:rPr lang="en-US" b="0" dirty="0" smtClean="0"/>
              <a:t>Have a high rate of nitrogen fixation and good biomass production.</a:t>
            </a:r>
          </a:p>
          <a:p>
            <a:pPr eaLnBrk="1" hangingPunct="1">
              <a:buFont typeface="Wingdings" pitchFamily="2" charset="2"/>
              <a:buNone/>
            </a:pPr>
            <a:r>
              <a:rPr lang="en-US" b="0" dirty="0" smtClean="0"/>
              <a:t>Down-side: you need 460 pounds of O.M. for a 1000 sq. ft. garden to raise the soil O.M. by 1%.</a:t>
            </a: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Soil pH</a:t>
            </a:r>
          </a:p>
        </p:txBody>
      </p:sp>
      <p:sp>
        <p:nvSpPr>
          <p:cNvPr id="9219" name="Rectangle 3"/>
          <p:cNvSpPr>
            <a:spLocks noGrp="1" noChangeArrowheads="1"/>
          </p:cNvSpPr>
          <p:nvPr>
            <p:ph type="body" idx="1"/>
          </p:nvPr>
        </p:nvSpPr>
        <p:spPr/>
        <p:txBody>
          <a:bodyPr/>
          <a:lstStyle/>
          <a:p>
            <a:pPr eaLnBrk="1" hangingPunct="1"/>
            <a:r>
              <a:rPr lang="en-US" smtClean="0">
                <a:solidFill>
                  <a:srgbClr val="000000"/>
                </a:solidFill>
              </a:rPr>
              <a:t>The pH of a soil is a measure of its alkalinity or acidity, a scale of 1 to 14.</a:t>
            </a:r>
          </a:p>
          <a:p>
            <a:pPr eaLnBrk="1" hangingPunct="1"/>
            <a:endParaRPr lang="en-US" smtClean="0">
              <a:solidFill>
                <a:srgbClr val="000000"/>
              </a:solidFill>
            </a:endParaRPr>
          </a:p>
          <a:p>
            <a:pPr eaLnBrk="1" hangingPunct="1"/>
            <a:r>
              <a:rPr lang="en-US" smtClean="0">
                <a:solidFill>
                  <a:srgbClr val="663300"/>
                </a:solidFill>
              </a:rPr>
              <a:t>7 is neutral.</a:t>
            </a:r>
          </a:p>
          <a:p>
            <a:pPr eaLnBrk="1" hangingPunct="1"/>
            <a:r>
              <a:rPr lang="en-US" smtClean="0">
                <a:solidFill>
                  <a:srgbClr val="0000FF"/>
                </a:solidFill>
              </a:rPr>
              <a:t>1-&lt;7 is acid</a:t>
            </a:r>
            <a:r>
              <a:rPr lang="en-US" smtClean="0"/>
              <a:t> &gt;</a:t>
            </a:r>
            <a:r>
              <a:rPr lang="en-US" smtClean="0">
                <a:solidFill>
                  <a:srgbClr val="9933FF"/>
                </a:solidFill>
              </a:rPr>
              <a:t>7 to 14 is alkaline</a:t>
            </a:r>
            <a:r>
              <a:rPr lang="en-US" smtClean="0"/>
              <a:t>.</a:t>
            </a:r>
          </a:p>
          <a:p>
            <a:pPr eaLnBrk="1" hangingPunct="1"/>
            <a:endParaRPr lang="en-US" smtClean="0"/>
          </a:p>
          <a:p>
            <a:pPr eaLnBrk="1" hangingPunct="1"/>
            <a:r>
              <a:rPr lang="en-US" smtClean="0">
                <a:solidFill>
                  <a:srgbClr val="000000"/>
                </a:solidFill>
              </a:rPr>
              <a:t>Examples: lye 13., ammonia 11., baking soda 8.5., milk 6.6., wine 4.0., lemon juice 2.0.</a:t>
            </a: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Soil Microorganisms </a:t>
            </a:r>
          </a:p>
        </p:txBody>
      </p:sp>
      <p:sp>
        <p:nvSpPr>
          <p:cNvPr id="12291" name="Rectangle 3"/>
          <p:cNvSpPr>
            <a:spLocks noGrp="1" noChangeArrowheads="1"/>
          </p:cNvSpPr>
          <p:nvPr>
            <p:ph type="body" idx="1"/>
          </p:nvPr>
        </p:nvSpPr>
        <p:spPr>
          <a:xfrm>
            <a:off x="0" y="914400"/>
            <a:ext cx="9144000" cy="4876800"/>
          </a:xfrm>
        </p:spPr>
        <p:txBody>
          <a:bodyPr/>
          <a:lstStyle/>
          <a:p>
            <a:pPr eaLnBrk="1" hangingPunct="1">
              <a:lnSpc>
                <a:spcPct val="90000"/>
              </a:lnSpc>
            </a:pPr>
            <a:r>
              <a:rPr lang="en-US" sz="2800" dirty="0" smtClean="0">
                <a:solidFill>
                  <a:schemeClr val="tx2"/>
                </a:solidFill>
              </a:rPr>
              <a:t>Microorganisms are found in large numbers in soil.</a:t>
            </a:r>
          </a:p>
          <a:p>
            <a:pPr eaLnBrk="1" hangingPunct="1">
              <a:lnSpc>
                <a:spcPct val="90000"/>
              </a:lnSpc>
            </a:pPr>
            <a:r>
              <a:rPr lang="en-US" sz="2800" dirty="0" smtClean="0">
                <a:solidFill>
                  <a:schemeClr val="tx2"/>
                </a:solidFill>
              </a:rPr>
              <a:t>Plaster (1992) estimates that one teaspoon of  fertile soil (about one ml.) contains: </a:t>
            </a:r>
          </a:p>
          <a:p>
            <a:pPr algn="ctr" eaLnBrk="1" hangingPunct="1">
              <a:lnSpc>
                <a:spcPct val="90000"/>
              </a:lnSpc>
            </a:pPr>
            <a:r>
              <a:rPr lang="en-US" sz="2800" dirty="0" smtClean="0">
                <a:solidFill>
                  <a:schemeClr val="tx2"/>
                </a:solidFill>
              </a:rPr>
              <a:t>50 nematodes</a:t>
            </a:r>
          </a:p>
          <a:p>
            <a:pPr algn="ctr" eaLnBrk="1" hangingPunct="1">
              <a:lnSpc>
                <a:spcPct val="90000"/>
              </a:lnSpc>
            </a:pPr>
            <a:r>
              <a:rPr lang="en-US" sz="2800" dirty="0" smtClean="0">
                <a:solidFill>
                  <a:schemeClr val="tx2"/>
                </a:solidFill>
              </a:rPr>
              <a:t>62,000 algae</a:t>
            </a:r>
          </a:p>
          <a:p>
            <a:pPr algn="ctr" eaLnBrk="1" hangingPunct="1">
              <a:lnSpc>
                <a:spcPct val="90000"/>
              </a:lnSpc>
            </a:pPr>
            <a:r>
              <a:rPr lang="en-US" sz="2800" dirty="0" smtClean="0">
                <a:solidFill>
                  <a:schemeClr val="tx2"/>
                </a:solidFill>
              </a:rPr>
              <a:t>72,000 protozoa</a:t>
            </a:r>
          </a:p>
          <a:p>
            <a:pPr algn="ctr" eaLnBrk="1" hangingPunct="1">
              <a:lnSpc>
                <a:spcPct val="90000"/>
              </a:lnSpc>
            </a:pPr>
            <a:r>
              <a:rPr lang="en-US" sz="2800" dirty="0" smtClean="0">
                <a:solidFill>
                  <a:schemeClr val="tx2"/>
                </a:solidFill>
              </a:rPr>
              <a:t>111,000 fungi</a:t>
            </a:r>
          </a:p>
          <a:p>
            <a:pPr algn="ctr" eaLnBrk="1" hangingPunct="1">
              <a:lnSpc>
                <a:spcPct val="90000"/>
              </a:lnSpc>
            </a:pPr>
            <a:r>
              <a:rPr lang="en-US" sz="2800" dirty="0" smtClean="0">
                <a:solidFill>
                  <a:schemeClr val="tx2"/>
                </a:solidFill>
              </a:rPr>
              <a:t>2,920,000 </a:t>
            </a:r>
            <a:r>
              <a:rPr lang="en-US" sz="2800" dirty="0" err="1" smtClean="0">
                <a:solidFill>
                  <a:schemeClr val="tx2"/>
                </a:solidFill>
              </a:rPr>
              <a:t>actinomycetes</a:t>
            </a:r>
            <a:endParaRPr lang="en-US" sz="2800" dirty="0" smtClean="0">
              <a:solidFill>
                <a:schemeClr val="tx2"/>
              </a:solidFill>
            </a:endParaRPr>
          </a:p>
          <a:p>
            <a:pPr algn="ctr" eaLnBrk="1" hangingPunct="1">
              <a:lnSpc>
                <a:spcPct val="90000"/>
              </a:lnSpc>
            </a:pPr>
            <a:r>
              <a:rPr lang="en-US" sz="2800" dirty="0" smtClean="0">
                <a:solidFill>
                  <a:schemeClr val="tx2"/>
                </a:solidFill>
              </a:rPr>
              <a:t>25,280,000 bacteria </a:t>
            </a: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Soil Microorganism</a:t>
            </a:r>
          </a:p>
        </p:txBody>
      </p:sp>
      <p:sp>
        <p:nvSpPr>
          <p:cNvPr id="13315" name="Rectangle 3"/>
          <p:cNvSpPr>
            <a:spLocks noGrp="1" noChangeArrowheads="1"/>
          </p:cNvSpPr>
          <p:nvPr>
            <p:ph type="body" idx="1"/>
          </p:nvPr>
        </p:nvSpPr>
        <p:spPr>
          <a:xfrm>
            <a:off x="228600" y="1143000"/>
            <a:ext cx="8686800" cy="5410200"/>
          </a:xfrm>
        </p:spPr>
        <p:txBody>
          <a:bodyPr/>
          <a:lstStyle/>
          <a:p>
            <a:pPr eaLnBrk="1" hangingPunct="1">
              <a:lnSpc>
                <a:spcPct val="90000"/>
              </a:lnSpc>
            </a:pPr>
            <a:r>
              <a:rPr lang="en-US" smtClean="0">
                <a:solidFill>
                  <a:srgbClr val="000000"/>
                </a:solidFill>
              </a:rPr>
              <a:t>Transformation of organic materials.</a:t>
            </a:r>
          </a:p>
          <a:p>
            <a:pPr eaLnBrk="1" hangingPunct="1">
              <a:lnSpc>
                <a:spcPct val="90000"/>
              </a:lnSpc>
            </a:pPr>
            <a:r>
              <a:rPr lang="en-US" smtClean="0">
                <a:solidFill>
                  <a:srgbClr val="000000"/>
                </a:solidFill>
              </a:rPr>
              <a:t>Release nutrients.</a:t>
            </a:r>
          </a:p>
          <a:p>
            <a:pPr eaLnBrk="1" hangingPunct="1">
              <a:lnSpc>
                <a:spcPct val="90000"/>
              </a:lnSpc>
            </a:pPr>
            <a:r>
              <a:rPr lang="en-US" smtClean="0">
                <a:solidFill>
                  <a:srgbClr val="000000"/>
                </a:solidFill>
              </a:rPr>
              <a:t>Enhance nutrient uptake.</a:t>
            </a:r>
          </a:p>
          <a:p>
            <a:pPr eaLnBrk="1" hangingPunct="1">
              <a:lnSpc>
                <a:spcPct val="90000"/>
              </a:lnSpc>
            </a:pPr>
            <a:endParaRPr lang="en-US" smtClean="0">
              <a:solidFill>
                <a:srgbClr val="000000"/>
              </a:solidFill>
            </a:endParaRPr>
          </a:p>
          <a:p>
            <a:pPr eaLnBrk="1" hangingPunct="1">
              <a:lnSpc>
                <a:spcPct val="90000"/>
              </a:lnSpc>
            </a:pPr>
            <a:r>
              <a:rPr lang="en-US" smtClean="0">
                <a:solidFill>
                  <a:srgbClr val="000000"/>
                </a:solidFill>
              </a:rPr>
              <a:t>Almost every chemical transformation taking place in soil involves soil microorganisms. </a:t>
            </a:r>
          </a:p>
          <a:p>
            <a:pPr eaLnBrk="1" hangingPunct="1">
              <a:lnSpc>
                <a:spcPct val="90000"/>
              </a:lnSpc>
            </a:pPr>
            <a:endParaRPr lang="en-US" smtClean="0">
              <a:solidFill>
                <a:srgbClr val="000000"/>
              </a:solidFill>
            </a:endParaRPr>
          </a:p>
          <a:p>
            <a:pPr eaLnBrk="1" hangingPunct="1">
              <a:lnSpc>
                <a:spcPct val="90000"/>
              </a:lnSpc>
            </a:pPr>
            <a:r>
              <a:rPr lang="en-US" smtClean="0">
                <a:solidFill>
                  <a:srgbClr val="000000"/>
                </a:solidFill>
              </a:rPr>
              <a:t>Play an active role in soil fertility (carbon and nitrogen).</a:t>
            </a: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C:\Documents and Settings\catherinew.LARAMIESERVER\Local Settings\Temporary Internet Files\Content.IE5\VNXB3LSO\MCj03351360000[1].wmf"/>
          <p:cNvPicPr>
            <a:picLocks noChangeAspect="1" noChangeArrowheads="1"/>
          </p:cNvPicPr>
          <p:nvPr/>
        </p:nvPicPr>
        <p:blipFill>
          <a:blip r:embed="rId2" cstate="print"/>
          <a:srcRect/>
          <a:stretch>
            <a:fillRect/>
          </a:stretch>
        </p:blipFill>
        <p:spPr bwMode="auto">
          <a:xfrm flipH="1">
            <a:off x="6299200" y="3511550"/>
            <a:ext cx="2844800" cy="3346450"/>
          </a:xfrm>
          <a:prstGeom prst="rect">
            <a:avLst/>
          </a:prstGeom>
          <a:noFill/>
          <a:ln w="9525">
            <a:noFill/>
            <a:miter lim="800000"/>
            <a:headEnd/>
            <a:tailEnd/>
          </a:ln>
        </p:spPr>
      </p:pic>
      <p:sp>
        <p:nvSpPr>
          <p:cNvPr id="14339" name="Rectangle 2"/>
          <p:cNvSpPr>
            <a:spLocks noGrp="1" noChangeArrowheads="1"/>
          </p:cNvSpPr>
          <p:nvPr>
            <p:ph type="title"/>
          </p:nvPr>
        </p:nvSpPr>
        <p:spPr/>
        <p:txBody>
          <a:bodyPr/>
          <a:lstStyle/>
          <a:p>
            <a:pPr eaLnBrk="1" hangingPunct="1"/>
            <a:r>
              <a:rPr lang="en-US" smtClean="0"/>
              <a:t>Soil Microorganism</a:t>
            </a:r>
          </a:p>
        </p:txBody>
      </p:sp>
      <p:sp>
        <p:nvSpPr>
          <p:cNvPr id="14340" name="Rectangle 3"/>
          <p:cNvSpPr>
            <a:spLocks noGrp="1" noChangeArrowheads="1"/>
          </p:cNvSpPr>
          <p:nvPr>
            <p:ph type="body" idx="1"/>
          </p:nvPr>
        </p:nvSpPr>
        <p:spPr>
          <a:xfrm>
            <a:off x="228600" y="990600"/>
            <a:ext cx="7848600" cy="3200400"/>
          </a:xfrm>
        </p:spPr>
        <p:txBody>
          <a:bodyPr/>
          <a:lstStyle/>
          <a:p>
            <a:pPr eaLnBrk="1" hangingPunct="1"/>
            <a:r>
              <a:rPr lang="en-US" smtClean="0">
                <a:solidFill>
                  <a:srgbClr val="000000"/>
                </a:solidFill>
              </a:rPr>
              <a:t>Without microorganisms nutrients stay in cover crops and compost.</a:t>
            </a:r>
          </a:p>
          <a:p>
            <a:pPr eaLnBrk="1" hangingPunct="1"/>
            <a:endParaRPr lang="en-US" smtClean="0">
              <a:solidFill>
                <a:srgbClr val="000000"/>
              </a:solidFill>
            </a:endParaRPr>
          </a:p>
          <a:p>
            <a:pPr eaLnBrk="1" hangingPunct="1"/>
            <a:r>
              <a:rPr lang="en-US" smtClean="0">
                <a:solidFill>
                  <a:srgbClr val="000000"/>
                </a:solidFill>
              </a:rPr>
              <a:t>Soils would lose their porosity and water holding capacity, soil erosion would increase.</a:t>
            </a: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Soil Bacteria</a:t>
            </a:r>
          </a:p>
        </p:txBody>
      </p:sp>
      <p:sp>
        <p:nvSpPr>
          <p:cNvPr id="16387" name="Rectangle 3"/>
          <p:cNvSpPr>
            <a:spLocks noGrp="1" noChangeArrowheads="1"/>
          </p:cNvSpPr>
          <p:nvPr>
            <p:ph type="body" idx="1"/>
          </p:nvPr>
        </p:nvSpPr>
        <p:spPr/>
        <p:txBody>
          <a:bodyPr/>
          <a:lstStyle/>
          <a:p>
            <a:pPr eaLnBrk="1" hangingPunct="1"/>
            <a:r>
              <a:rPr lang="en-US" b="0" dirty="0" smtClean="0">
                <a:solidFill>
                  <a:srgbClr val="000000"/>
                </a:solidFill>
              </a:rPr>
              <a:t>Switch hitter of the soil: enzymatic transformers, oxidize or reduce.</a:t>
            </a:r>
          </a:p>
          <a:p>
            <a:pPr eaLnBrk="1" hangingPunct="1"/>
            <a:r>
              <a:rPr lang="en-US" b="0" dirty="0" smtClean="0">
                <a:solidFill>
                  <a:srgbClr val="000000"/>
                </a:solidFill>
              </a:rPr>
              <a:t>Used for salt remediation, natural growth hormones, breakdown of petroleum based products in the soil.</a:t>
            </a:r>
          </a:p>
          <a:p>
            <a:pPr eaLnBrk="1" hangingPunct="1"/>
            <a:r>
              <a:rPr lang="en-US" i="1" dirty="0" err="1" smtClean="0">
                <a:solidFill>
                  <a:srgbClr val="000000"/>
                </a:solidFill>
              </a:rPr>
              <a:t>Rhizobium</a:t>
            </a:r>
            <a:r>
              <a:rPr lang="en-US" dirty="0" smtClean="0">
                <a:solidFill>
                  <a:srgbClr val="000000"/>
                </a:solidFill>
              </a:rPr>
              <a:t>, </a:t>
            </a:r>
            <a:r>
              <a:rPr lang="en-US" i="1" dirty="0" err="1" smtClean="0">
                <a:solidFill>
                  <a:srgbClr val="000000"/>
                </a:solidFill>
              </a:rPr>
              <a:t>Azobacter</a:t>
            </a:r>
            <a:r>
              <a:rPr lang="en-US" dirty="0" smtClean="0">
                <a:solidFill>
                  <a:srgbClr val="000000"/>
                </a:solidFill>
              </a:rPr>
              <a:t>, </a:t>
            </a:r>
            <a:r>
              <a:rPr lang="en-US" i="1" dirty="0" err="1" smtClean="0">
                <a:solidFill>
                  <a:srgbClr val="000000"/>
                </a:solidFill>
              </a:rPr>
              <a:t>Nitrosomonas</a:t>
            </a:r>
            <a:r>
              <a:rPr lang="en-US" dirty="0" smtClean="0">
                <a:solidFill>
                  <a:srgbClr val="000000"/>
                </a:solidFill>
              </a:rPr>
              <a:t>, </a:t>
            </a:r>
            <a:r>
              <a:rPr lang="en-US" i="1" dirty="0" err="1" smtClean="0">
                <a:solidFill>
                  <a:srgbClr val="000000"/>
                </a:solidFill>
              </a:rPr>
              <a:t>Nitrobacter</a:t>
            </a:r>
            <a:r>
              <a:rPr lang="en-US" dirty="0" smtClean="0">
                <a:solidFill>
                  <a:srgbClr val="000000"/>
                </a:solidFill>
              </a:rPr>
              <a:t>...</a:t>
            </a:r>
          </a:p>
          <a:p>
            <a:pPr eaLnBrk="1" hangingPunct="1"/>
            <a:endParaRPr lang="en-US" dirty="0" smtClean="0">
              <a:solidFill>
                <a:srgbClr val="000000"/>
              </a:solidFill>
            </a:endParaRPr>
          </a:p>
        </p:txBody>
      </p:sp>
      <p:pic>
        <p:nvPicPr>
          <p:cNvPr id="16388" name="Picture 4" descr="bacteria on roots"/>
          <p:cNvPicPr>
            <a:picLocks noChangeAspect="1" noChangeArrowheads="1"/>
          </p:cNvPicPr>
          <p:nvPr/>
        </p:nvPicPr>
        <p:blipFill>
          <a:blip r:embed="rId2" cstate="print"/>
          <a:srcRect/>
          <a:stretch>
            <a:fillRect/>
          </a:stretch>
        </p:blipFill>
        <p:spPr bwMode="auto">
          <a:xfrm>
            <a:off x="6248400" y="3810000"/>
            <a:ext cx="2895600" cy="2286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400" dirty="0" smtClean="0"/>
              <a:t>Growing Season in Cheyenne</a:t>
            </a:r>
          </a:p>
        </p:txBody>
      </p:sp>
      <p:sp>
        <p:nvSpPr>
          <p:cNvPr id="46083" name="Rectangle 3"/>
          <p:cNvSpPr>
            <a:spLocks noGrp="1" noChangeArrowheads="1"/>
          </p:cNvSpPr>
          <p:nvPr>
            <p:ph type="body" sz="half" idx="1"/>
          </p:nvPr>
        </p:nvSpPr>
        <p:spPr>
          <a:xfrm>
            <a:off x="76200" y="1143000"/>
            <a:ext cx="9067800" cy="4800600"/>
          </a:xfrm>
        </p:spPr>
        <p:txBody>
          <a:bodyPr/>
          <a:lstStyle/>
          <a:p>
            <a:pPr marL="0" indent="0" eaLnBrk="1" hangingPunct="1">
              <a:lnSpc>
                <a:spcPct val="90000"/>
              </a:lnSpc>
            </a:pPr>
            <a:endParaRPr lang="en-US" sz="2800" dirty="0" smtClean="0"/>
          </a:p>
          <a:p>
            <a:pPr marL="0" indent="0" eaLnBrk="1" hangingPunct="1">
              <a:lnSpc>
                <a:spcPct val="90000"/>
              </a:lnSpc>
            </a:pPr>
            <a:r>
              <a:rPr lang="en-US" sz="2800" dirty="0" smtClean="0"/>
              <a:t>90 to 141 growing days per season. </a:t>
            </a:r>
          </a:p>
          <a:p>
            <a:pPr marL="0" indent="0" eaLnBrk="1" hangingPunct="1">
              <a:lnSpc>
                <a:spcPct val="90000"/>
              </a:lnSpc>
            </a:pPr>
            <a:r>
              <a:rPr lang="en-US" sz="2800" dirty="0" smtClean="0"/>
              <a:t>Cool nights.</a:t>
            </a:r>
          </a:p>
          <a:p>
            <a:pPr marL="0" indent="0" eaLnBrk="1" hangingPunct="1">
              <a:lnSpc>
                <a:spcPct val="90000"/>
              </a:lnSpc>
            </a:pPr>
            <a:r>
              <a:rPr lang="en-US" sz="2800" dirty="0" smtClean="0"/>
              <a:t>About every 10 years a severe drought.</a:t>
            </a:r>
          </a:p>
          <a:p>
            <a:pPr marL="0" indent="0" eaLnBrk="1" hangingPunct="1">
              <a:lnSpc>
                <a:spcPct val="90000"/>
              </a:lnSpc>
            </a:pPr>
            <a:r>
              <a:rPr lang="en-US" sz="2800" dirty="0" smtClean="0"/>
              <a:t>Average highs: </a:t>
            </a:r>
            <a:r>
              <a:rPr lang="en-US" sz="2400" dirty="0" smtClean="0"/>
              <a:t>May 65</a:t>
            </a:r>
            <a:r>
              <a:rPr lang="en-US" sz="2400" dirty="0" smtClean="0">
                <a:cs typeface="Arial" pitchFamily="34" charset="0"/>
              </a:rPr>
              <a:t>° June 74° July 84° August 82° Sept. 73°</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box(in)">
                                      <p:cBhvr>
                                        <p:cTn id="7" dur="500"/>
                                        <p:tgtEl>
                                          <p:spTgt spid="46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box(in)">
                                      <p:cBhvr>
                                        <p:cTn id="12" dur="500"/>
                                        <p:tgtEl>
                                          <p:spTgt spid="460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box(in)">
                                      <p:cBhvr>
                                        <p:cTn id="17" dur="500"/>
                                        <p:tgtEl>
                                          <p:spTgt spid="460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6083">
                                            <p:txEl>
                                              <p:pRg st="4" end="4"/>
                                            </p:txEl>
                                          </p:spTgt>
                                        </p:tgtEl>
                                        <p:attrNameLst>
                                          <p:attrName>style.visibility</p:attrName>
                                        </p:attrNameLst>
                                      </p:cBhvr>
                                      <p:to>
                                        <p:strVal val="visible"/>
                                      </p:to>
                                    </p:set>
                                    <p:animEffect transition="in" filter="box(in)">
                                      <p:cBhvr>
                                        <p:cTn id="22"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Soil Microorganism - Fungi	</a:t>
            </a:r>
          </a:p>
        </p:txBody>
      </p:sp>
      <p:sp>
        <p:nvSpPr>
          <p:cNvPr id="17411" name="Rectangle 3"/>
          <p:cNvSpPr>
            <a:spLocks noGrp="1" noChangeArrowheads="1"/>
          </p:cNvSpPr>
          <p:nvPr>
            <p:ph type="body" idx="1"/>
          </p:nvPr>
        </p:nvSpPr>
        <p:spPr>
          <a:xfrm>
            <a:off x="228600" y="1371600"/>
            <a:ext cx="7848600" cy="3200400"/>
          </a:xfrm>
        </p:spPr>
        <p:txBody>
          <a:bodyPr/>
          <a:lstStyle/>
          <a:p>
            <a:pPr eaLnBrk="1" hangingPunct="1"/>
            <a:r>
              <a:rPr lang="en-US" sz="2800" b="0" dirty="0" smtClean="0">
                <a:solidFill>
                  <a:srgbClr val="000000"/>
                </a:solidFill>
              </a:rPr>
              <a:t>Fungi </a:t>
            </a:r>
            <a:r>
              <a:rPr lang="en-US" sz="2800" dirty="0" smtClean="0">
                <a:solidFill>
                  <a:srgbClr val="000000"/>
                </a:solidFill>
              </a:rPr>
              <a:t>are responsible for most of soil fertility.</a:t>
            </a:r>
          </a:p>
          <a:p>
            <a:pPr eaLnBrk="1" hangingPunct="1"/>
            <a:r>
              <a:rPr lang="en-US" sz="2800" dirty="0" smtClean="0">
                <a:solidFill>
                  <a:srgbClr val="000000"/>
                </a:solidFill>
              </a:rPr>
              <a:t>Decompose just about anything and release the nutrients contained within the materials back to the plant.</a:t>
            </a:r>
          </a:p>
          <a:p>
            <a:pPr eaLnBrk="1" hangingPunct="1"/>
            <a:r>
              <a:rPr lang="en-US" sz="2800" dirty="0" smtClean="0">
                <a:solidFill>
                  <a:srgbClr val="000000"/>
                </a:solidFill>
              </a:rPr>
              <a:t>Workhorse: bind soil particles, soil </a:t>
            </a:r>
            <a:r>
              <a:rPr lang="en-US" sz="2800" dirty="0" err="1" smtClean="0">
                <a:solidFill>
                  <a:srgbClr val="000000"/>
                </a:solidFill>
              </a:rPr>
              <a:t>tilth</a:t>
            </a:r>
            <a:r>
              <a:rPr lang="en-US" sz="2800" dirty="0" smtClean="0">
                <a:solidFill>
                  <a:srgbClr val="000000"/>
                </a:solidFill>
              </a:rPr>
              <a:t>.</a:t>
            </a: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09600"/>
            <a:ext cx="7848600" cy="401638"/>
          </a:xfrm>
        </p:spPr>
        <p:txBody>
          <a:bodyPr/>
          <a:lstStyle/>
          <a:p>
            <a:pPr eaLnBrk="1" hangingPunct="1"/>
            <a:r>
              <a:rPr lang="en-US" smtClean="0">
                <a:solidFill>
                  <a:srgbClr val="000000"/>
                </a:solidFill>
                <a:latin typeface="Verdana" pitchFamily="34" charset="0"/>
              </a:rPr>
              <a:t>Mycorrhizae</a:t>
            </a:r>
            <a:r>
              <a:rPr lang="en-US" smtClean="0"/>
              <a:t/>
            </a:r>
            <a:br>
              <a:rPr lang="en-US" smtClean="0"/>
            </a:br>
            <a:endParaRPr lang="en-US" smtClean="0"/>
          </a:p>
        </p:txBody>
      </p:sp>
      <p:sp>
        <p:nvSpPr>
          <p:cNvPr id="18435" name="Rectangle 3"/>
          <p:cNvSpPr>
            <a:spLocks noGrp="1" noChangeArrowheads="1"/>
          </p:cNvSpPr>
          <p:nvPr>
            <p:ph type="body" idx="1"/>
          </p:nvPr>
        </p:nvSpPr>
        <p:spPr>
          <a:xfrm>
            <a:off x="228600" y="2133600"/>
            <a:ext cx="8915400" cy="4191000"/>
          </a:xfrm>
        </p:spPr>
        <p:txBody>
          <a:bodyPr/>
          <a:lstStyle/>
          <a:p>
            <a:pPr eaLnBrk="1" hangingPunct="1">
              <a:lnSpc>
                <a:spcPct val="90000"/>
              </a:lnSpc>
            </a:pPr>
            <a:r>
              <a:rPr lang="en-US" sz="2800" smtClean="0">
                <a:solidFill>
                  <a:srgbClr val="000000"/>
                </a:solidFill>
                <a:latin typeface="Verdana" pitchFamily="34" charset="0"/>
              </a:rPr>
              <a:t>Live in and around the root zone of plants, extending far out from the plant's roots with their own network of thread-like filaments known as hyphae. </a:t>
            </a:r>
          </a:p>
          <a:p>
            <a:pPr eaLnBrk="1" hangingPunct="1">
              <a:lnSpc>
                <a:spcPct val="90000"/>
              </a:lnSpc>
            </a:pPr>
            <a:r>
              <a:rPr lang="en-US" sz="2800" smtClean="0">
                <a:solidFill>
                  <a:srgbClr val="000000"/>
                </a:solidFill>
                <a:latin typeface="Verdana" pitchFamily="34" charset="0"/>
              </a:rPr>
              <a:t>Evolve in association with plants.</a:t>
            </a:r>
          </a:p>
          <a:p>
            <a:pPr eaLnBrk="1" hangingPunct="1">
              <a:lnSpc>
                <a:spcPct val="90000"/>
              </a:lnSpc>
            </a:pPr>
            <a:r>
              <a:rPr lang="en-US" sz="2800" smtClean="0">
                <a:solidFill>
                  <a:srgbClr val="000000"/>
                </a:solidFill>
                <a:latin typeface="Verdana" pitchFamily="34" charset="0"/>
              </a:rPr>
              <a:t>Increase the ability of plants to take up water and certain nutrients.</a:t>
            </a:r>
          </a:p>
          <a:p>
            <a:pPr eaLnBrk="1" hangingPunct="1">
              <a:lnSpc>
                <a:spcPct val="90000"/>
              </a:lnSpc>
            </a:pPr>
            <a:r>
              <a:rPr lang="en-US" sz="2800" smtClean="0">
                <a:solidFill>
                  <a:srgbClr val="000000"/>
                </a:solidFill>
                <a:latin typeface="Verdana" pitchFamily="34" charset="0"/>
              </a:rPr>
              <a:t>Protect associated plants from pests and diseases.</a:t>
            </a:r>
            <a:r>
              <a:rPr lang="en-US" sz="2800" smtClean="0">
                <a:solidFill>
                  <a:srgbClr val="FFFFCC"/>
                </a:solidFill>
                <a:latin typeface="Verdana" pitchFamily="34" charset="0"/>
              </a:rPr>
              <a:t> </a:t>
            </a:r>
          </a:p>
        </p:txBody>
      </p:sp>
      <p:pic>
        <p:nvPicPr>
          <p:cNvPr id="18436" name="Picture 4" descr="soil roothyphae"/>
          <p:cNvPicPr>
            <a:picLocks noChangeAspect="1" noChangeArrowheads="1"/>
          </p:cNvPicPr>
          <p:nvPr/>
        </p:nvPicPr>
        <p:blipFill>
          <a:blip r:embed="rId2" cstate="print"/>
          <a:srcRect/>
          <a:stretch>
            <a:fillRect/>
          </a:stretch>
        </p:blipFill>
        <p:spPr bwMode="auto">
          <a:xfrm>
            <a:off x="5029200" y="0"/>
            <a:ext cx="3124200" cy="20574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solidFill>
                  <a:srgbClr val="0C0C00"/>
                </a:solidFill>
              </a:rPr>
              <a:t>Mycorrhizae</a:t>
            </a:r>
          </a:p>
        </p:txBody>
      </p:sp>
      <p:sp>
        <p:nvSpPr>
          <p:cNvPr id="19459" name="Rectangle 3"/>
          <p:cNvSpPr>
            <a:spLocks noGrp="1" noChangeArrowheads="1"/>
          </p:cNvSpPr>
          <p:nvPr>
            <p:ph type="body" idx="1"/>
          </p:nvPr>
        </p:nvSpPr>
        <p:spPr>
          <a:xfrm>
            <a:off x="228600" y="731838"/>
            <a:ext cx="7637463" cy="5572125"/>
          </a:xfrm>
        </p:spPr>
        <p:txBody>
          <a:bodyPr/>
          <a:lstStyle/>
          <a:p>
            <a:pPr eaLnBrk="1" hangingPunct="1"/>
            <a:r>
              <a:rPr lang="en-US" smtClean="0">
                <a:solidFill>
                  <a:srgbClr val="000000"/>
                </a:solidFill>
                <a:latin typeface="Verdana" pitchFamily="34" charset="0"/>
              </a:rPr>
              <a:t>Cannot survive long in bare-soil conditions. </a:t>
            </a:r>
          </a:p>
          <a:p>
            <a:pPr eaLnBrk="1" hangingPunct="1"/>
            <a:r>
              <a:rPr lang="en-US" smtClean="0">
                <a:solidFill>
                  <a:srgbClr val="000000"/>
                </a:solidFill>
                <a:latin typeface="Verdana" pitchFamily="34" charset="0"/>
              </a:rPr>
              <a:t>Cannot thrive in conditions where soluble fertilizers have been used continually for many years.</a:t>
            </a: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solidFill>
                  <a:srgbClr val="0C0C00"/>
                </a:solidFill>
              </a:rPr>
              <a:t>Mycorrhizae</a:t>
            </a:r>
          </a:p>
        </p:txBody>
      </p:sp>
      <p:sp>
        <p:nvSpPr>
          <p:cNvPr id="20483" name="Rectangle 3"/>
          <p:cNvSpPr>
            <a:spLocks noGrp="1" noChangeArrowheads="1"/>
          </p:cNvSpPr>
          <p:nvPr>
            <p:ph type="body" idx="1"/>
          </p:nvPr>
        </p:nvSpPr>
        <p:spPr>
          <a:xfrm>
            <a:off x="533400" y="762000"/>
            <a:ext cx="8312150" cy="5334000"/>
          </a:xfrm>
        </p:spPr>
        <p:txBody>
          <a:bodyPr/>
          <a:lstStyle/>
          <a:p>
            <a:pPr eaLnBrk="1" hangingPunct="1">
              <a:lnSpc>
                <a:spcPct val="90000"/>
              </a:lnSpc>
            </a:pPr>
            <a:r>
              <a:rPr lang="en-US" sz="2800" dirty="0" smtClean="0">
                <a:solidFill>
                  <a:srgbClr val="000000"/>
                </a:solidFill>
                <a:latin typeface="Verdana" pitchFamily="34" charset="0"/>
              </a:rPr>
              <a:t>Strategies for improving </a:t>
            </a:r>
            <a:r>
              <a:rPr lang="en-US" sz="2800" dirty="0" err="1" smtClean="0">
                <a:solidFill>
                  <a:srgbClr val="000000"/>
                </a:solidFill>
                <a:latin typeface="Verdana" pitchFamily="34" charset="0"/>
              </a:rPr>
              <a:t>mycorrhizae</a:t>
            </a:r>
            <a:r>
              <a:rPr lang="en-US" sz="2800" dirty="0" smtClean="0">
                <a:solidFill>
                  <a:srgbClr val="000000"/>
                </a:solidFill>
                <a:latin typeface="Verdana" pitchFamily="34" charset="0"/>
              </a:rPr>
              <a:t> activity in your soil.</a:t>
            </a:r>
            <a:r>
              <a:rPr lang="en-US" sz="2800" dirty="0" smtClean="0">
                <a:solidFill>
                  <a:srgbClr val="000000"/>
                </a:solidFill>
              </a:rPr>
              <a:t> </a:t>
            </a:r>
          </a:p>
          <a:p>
            <a:pPr eaLnBrk="1" hangingPunct="1">
              <a:lnSpc>
                <a:spcPct val="90000"/>
              </a:lnSpc>
              <a:buFontTx/>
              <a:buNone/>
            </a:pPr>
            <a:endParaRPr lang="en-US" sz="2800" dirty="0" smtClean="0">
              <a:solidFill>
                <a:srgbClr val="000000"/>
              </a:solidFill>
            </a:endParaRPr>
          </a:p>
          <a:p>
            <a:pPr eaLnBrk="1" hangingPunct="1">
              <a:lnSpc>
                <a:spcPct val="90000"/>
              </a:lnSpc>
            </a:pPr>
            <a:r>
              <a:rPr lang="en-US" sz="2800" b="0" dirty="0" smtClean="0">
                <a:solidFill>
                  <a:srgbClr val="000000"/>
                </a:solidFill>
                <a:latin typeface="Verdana" pitchFamily="34" charset="0"/>
              </a:rPr>
              <a:t>Use green plow down plants and mulch. </a:t>
            </a:r>
          </a:p>
          <a:p>
            <a:pPr eaLnBrk="1" hangingPunct="1">
              <a:lnSpc>
                <a:spcPct val="90000"/>
              </a:lnSpc>
            </a:pPr>
            <a:r>
              <a:rPr lang="en-US" sz="2800" b="0" dirty="0" smtClean="0">
                <a:solidFill>
                  <a:srgbClr val="000000"/>
                </a:solidFill>
                <a:latin typeface="Verdana" pitchFamily="34" charset="0"/>
              </a:rPr>
              <a:t>Refrain from using chemical fertilizers,   w/high levels of phosphorus. </a:t>
            </a:r>
          </a:p>
          <a:p>
            <a:pPr eaLnBrk="1" hangingPunct="1">
              <a:lnSpc>
                <a:spcPct val="90000"/>
              </a:lnSpc>
            </a:pPr>
            <a:r>
              <a:rPr lang="en-US" sz="2800" b="0" dirty="0" smtClean="0">
                <a:solidFill>
                  <a:srgbClr val="000000"/>
                </a:solidFill>
                <a:latin typeface="Verdana" pitchFamily="34" charset="0"/>
              </a:rPr>
              <a:t>If the soils are degraded, consider adding quality compost.</a:t>
            </a:r>
          </a:p>
          <a:p>
            <a:pPr eaLnBrk="1" hangingPunct="1">
              <a:lnSpc>
                <a:spcPct val="90000"/>
              </a:lnSpc>
            </a:pPr>
            <a:r>
              <a:rPr lang="en-US" sz="2800" b="0" dirty="0" smtClean="0">
                <a:solidFill>
                  <a:srgbClr val="000000"/>
                </a:solidFill>
                <a:latin typeface="Verdana" pitchFamily="34" charset="0"/>
              </a:rPr>
              <a:t>For degraded sites, inoculate with commercially-available </a:t>
            </a:r>
            <a:r>
              <a:rPr lang="en-US" sz="2800" b="0" dirty="0" err="1" smtClean="0">
                <a:solidFill>
                  <a:srgbClr val="000000"/>
                </a:solidFill>
                <a:latin typeface="Verdana" pitchFamily="34" charset="0"/>
              </a:rPr>
              <a:t>mycorrhizae</a:t>
            </a:r>
            <a:r>
              <a:rPr lang="en-US" sz="2800" b="0" dirty="0" smtClean="0">
                <a:solidFill>
                  <a:srgbClr val="000000"/>
                </a:solidFill>
                <a:latin typeface="Verdana" pitchFamily="34" charset="0"/>
              </a:rPr>
              <a:t>.</a:t>
            </a:r>
          </a:p>
          <a:p>
            <a:pPr eaLnBrk="1" hangingPunct="1">
              <a:lnSpc>
                <a:spcPct val="90000"/>
              </a:lnSpc>
              <a:buFontTx/>
              <a:buNone/>
            </a:pPr>
            <a:endParaRPr lang="en-US" sz="2800" dirty="0" smtClean="0">
              <a:solidFill>
                <a:srgbClr val="000000"/>
              </a:solidFill>
              <a:latin typeface="Verdana" pitchFamily="34" charset="0"/>
            </a:endParaRPr>
          </a:p>
          <a:p>
            <a:pPr eaLnBrk="1" hangingPunct="1">
              <a:lnSpc>
                <a:spcPct val="90000"/>
              </a:lnSpc>
            </a:pPr>
            <a:r>
              <a:rPr lang="en-US" sz="1600" dirty="0" err="1" smtClean="0">
                <a:solidFill>
                  <a:srgbClr val="000000"/>
                </a:solidFill>
                <a:latin typeface="Verdana" pitchFamily="34" charset="0"/>
              </a:rPr>
              <a:t>Agroforestry</a:t>
            </a:r>
            <a:r>
              <a:rPr lang="en-US" sz="1600" dirty="0" smtClean="0">
                <a:solidFill>
                  <a:srgbClr val="000000"/>
                </a:solidFill>
                <a:latin typeface="Verdana" pitchFamily="34" charset="0"/>
              </a:rPr>
              <a:t> Net, Inc. P.O. Box 428 </a:t>
            </a:r>
            <a:r>
              <a:rPr lang="en-US" sz="1600" dirty="0" err="1" smtClean="0">
                <a:solidFill>
                  <a:srgbClr val="000000"/>
                </a:solidFill>
                <a:latin typeface="Verdana" pitchFamily="34" charset="0"/>
              </a:rPr>
              <a:t>Holualoa</a:t>
            </a:r>
            <a:r>
              <a:rPr lang="en-US" sz="1600" dirty="0" smtClean="0">
                <a:solidFill>
                  <a:srgbClr val="000000"/>
                </a:solidFill>
                <a:latin typeface="Verdana" pitchFamily="34" charset="0"/>
              </a:rPr>
              <a:t>, Hawaii 96725 USA</a:t>
            </a:r>
            <a:br>
              <a:rPr lang="en-US" sz="1600" dirty="0" smtClean="0">
                <a:solidFill>
                  <a:srgbClr val="000000"/>
                </a:solidFill>
                <a:latin typeface="Verdana" pitchFamily="34" charset="0"/>
              </a:rPr>
            </a:br>
            <a:endParaRPr lang="en-US" sz="1600" dirty="0" smtClean="0">
              <a:solidFill>
                <a:srgbClr val="000000"/>
              </a:solidFill>
              <a:latin typeface="Verdana" pitchFamily="34" charset="0"/>
            </a:endParaRPr>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44475"/>
            <a:ext cx="8613775" cy="1431925"/>
          </a:xfrm>
        </p:spPr>
        <p:txBody>
          <a:bodyPr/>
          <a:lstStyle/>
          <a:p>
            <a:pPr algn="ctr" eaLnBrk="1" hangingPunct="1"/>
            <a:r>
              <a:rPr lang="en-US" smtClean="0"/>
              <a:t>Soil and Fertilizers </a:t>
            </a:r>
            <a:endParaRPr lang="en-US" smtClean="0">
              <a:cs typeface="Arial" pitchFamily="34" charset="0"/>
            </a:endParaRPr>
          </a:p>
        </p:txBody>
      </p:sp>
      <p:sp>
        <p:nvSpPr>
          <p:cNvPr id="25603" name="Rectangle 3"/>
          <p:cNvSpPr>
            <a:spLocks noGrp="1" noChangeArrowheads="1"/>
          </p:cNvSpPr>
          <p:nvPr>
            <p:ph type="body" idx="1"/>
          </p:nvPr>
        </p:nvSpPr>
        <p:spPr>
          <a:xfrm>
            <a:off x="304800" y="1371600"/>
            <a:ext cx="8540750" cy="4724400"/>
          </a:xfrm>
        </p:spPr>
        <p:txBody>
          <a:bodyPr/>
          <a:lstStyle/>
          <a:p>
            <a:pPr eaLnBrk="1" hangingPunct="1"/>
            <a:r>
              <a:rPr lang="en-US" smtClean="0">
                <a:solidFill>
                  <a:srgbClr val="000000"/>
                </a:solidFill>
                <a:cs typeface="Arial" pitchFamily="34" charset="0"/>
              </a:rPr>
              <a:t>Three major plant nutrients contained in packaged fertilizers (N.P.K.).</a:t>
            </a:r>
          </a:p>
          <a:p>
            <a:pPr eaLnBrk="1" hangingPunct="1"/>
            <a:r>
              <a:rPr lang="en-US" smtClean="0">
                <a:solidFill>
                  <a:srgbClr val="000000"/>
                </a:solidFill>
                <a:cs typeface="Arial" pitchFamily="34" charset="0"/>
              </a:rPr>
              <a:t>(Ca), (Mg), (Fe), (B), (Mn) and (S), which plants need in lesser amounts.</a:t>
            </a:r>
          </a:p>
          <a:p>
            <a:pPr eaLnBrk="1" hangingPunct="1"/>
            <a:r>
              <a:rPr lang="en-US" smtClean="0">
                <a:solidFill>
                  <a:srgbClr val="000000"/>
                </a:solidFill>
                <a:cs typeface="Arial" pitchFamily="34" charset="0"/>
              </a:rPr>
              <a:t> Packaged fertilizers contain other substances such as organic matter or filler.</a:t>
            </a:r>
          </a:p>
          <a:p>
            <a:pPr eaLnBrk="1" hangingPunct="1">
              <a:buFontTx/>
              <a:buNone/>
            </a:pPr>
            <a:r>
              <a:rPr lang="en-US" b="0" smtClean="0">
                <a:solidFill>
                  <a:srgbClr val="000000"/>
                </a:solidFill>
                <a:cs typeface="Arial" pitchFamily="34" charset="0"/>
              </a:rPr>
              <a:t>			Most Fertilizers are Salts.</a:t>
            </a:r>
            <a:endParaRPr lang="en-US" b="0" smtClean="0">
              <a:solidFill>
                <a:srgbClr val="000000"/>
              </a:solidFill>
            </a:endParaRPr>
          </a:p>
        </p:txBody>
      </p:sp>
      <p:pic>
        <p:nvPicPr>
          <p:cNvPr id="25604" name="Picture 4" descr="C:\Documents and Settings\catherinew.LARAMIESERVER\Local Settings\Temporary Internet Files\Content.IE5\4TKFKDA3\MMj03543950000[1].gif"/>
          <p:cNvPicPr>
            <a:picLocks noChangeAspect="1" noChangeArrowheads="1" noCrop="1"/>
          </p:cNvPicPr>
          <p:nvPr/>
        </p:nvPicPr>
        <p:blipFill>
          <a:blip r:embed="rId2" cstate="print"/>
          <a:srcRect/>
          <a:stretch>
            <a:fillRect/>
          </a:stretch>
        </p:blipFill>
        <p:spPr bwMode="auto">
          <a:xfrm flipH="1">
            <a:off x="6629400" y="4876800"/>
            <a:ext cx="1171575" cy="762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Nitrogen  </a:t>
            </a:r>
          </a:p>
        </p:txBody>
      </p:sp>
      <p:sp>
        <p:nvSpPr>
          <p:cNvPr id="26627" name="Rectangle 3"/>
          <p:cNvSpPr>
            <a:spLocks noGrp="1" noChangeArrowheads="1"/>
          </p:cNvSpPr>
          <p:nvPr>
            <p:ph type="body" idx="1"/>
          </p:nvPr>
        </p:nvSpPr>
        <p:spPr>
          <a:xfrm>
            <a:off x="609600" y="1905000"/>
            <a:ext cx="8534400" cy="4191000"/>
          </a:xfrm>
        </p:spPr>
        <p:txBody>
          <a:bodyPr/>
          <a:lstStyle/>
          <a:p>
            <a:pPr eaLnBrk="1" hangingPunct="1"/>
            <a:endParaRPr lang="en-US" sz="2000" u="sng" dirty="0" smtClean="0">
              <a:solidFill>
                <a:srgbClr val="000000"/>
              </a:solidFill>
            </a:endParaRPr>
          </a:p>
          <a:p>
            <a:pPr eaLnBrk="1" hangingPunct="1"/>
            <a:r>
              <a:rPr lang="en-US" sz="3600" b="0" u="sng" dirty="0" smtClean="0">
                <a:solidFill>
                  <a:srgbClr val="000000"/>
                </a:solidFill>
              </a:rPr>
              <a:t>Nitrogen</a:t>
            </a:r>
            <a:r>
              <a:rPr lang="en-US" dirty="0" smtClean="0">
                <a:solidFill>
                  <a:srgbClr val="000000"/>
                </a:solidFill>
              </a:rPr>
              <a:t> is necessary for many functions including growth, fruit bud formation, fruit set, and fruit size. </a:t>
            </a:r>
          </a:p>
          <a:p>
            <a:pPr eaLnBrk="1" hangingPunct="1"/>
            <a:r>
              <a:rPr lang="en-US" dirty="0" smtClean="0">
                <a:solidFill>
                  <a:srgbClr val="000000"/>
                </a:solidFill>
              </a:rPr>
              <a:t>Loss of N from high temperatures, runoff, de-nitrification. Mobile in soil. </a:t>
            </a:r>
          </a:p>
          <a:p>
            <a:pPr eaLnBrk="1" hangingPunct="1"/>
            <a:r>
              <a:rPr lang="en-US" dirty="0" smtClean="0">
                <a:solidFill>
                  <a:srgbClr val="000000"/>
                </a:solidFill>
              </a:rPr>
              <a:t>Soil pH of 5.5 to 8.5.</a:t>
            </a: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7848600" cy="685800"/>
          </a:xfrm>
        </p:spPr>
        <p:txBody>
          <a:bodyPr/>
          <a:lstStyle/>
          <a:p>
            <a:pPr eaLnBrk="1" hangingPunct="1"/>
            <a:r>
              <a:rPr lang="en-US" smtClean="0"/>
              <a:t>Nitrogen</a:t>
            </a:r>
          </a:p>
        </p:txBody>
      </p:sp>
      <p:sp>
        <p:nvSpPr>
          <p:cNvPr id="27651" name="Rectangle 3"/>
          <p:cNvSpPr>
            <a:spLocks noGrp="1" noChangeArrowheads="1"/>
          </p:cNvSpPr>
          <p:nvPr>
            <p:ph type="body" idx="1"/>
          </p:nvPr>
        </p:nvSpPr>
        <p:spPr>
          <a:xfrm>
            <a:off x="228600" y="685800"/>
            <a:ext cx="8915400" cy="5867400"/>
          </a:xfrm>
        </p:spPr>
        <p:txBody>
          <a:bodyPr/>
          <a:lstStyle/>
          <a:p>
            <a:pPr eaLnBrk="1" hangingPunct="1"/>
            <a:r>
              <a:rPr lang="en-US" smtClean="0">
                <a:solidFill>
                  <a:srgbClr val="000000"/>
                </a:solidFill>
              </a:rPr>
              <a:t>Nitrates and nitrites are nitrogen-oxygen chemical units, which combine with various organic and inorganic compounds.</a:t>
            </a:r>
          </a:p>
          <a:p>
            <a:pPr eaLnBrk="1" hangingPunct="1"/>
            <a:endParaRPr lang="en-US" smtClean="0">
              <a:solidFill>
                <a:srgbClr val="000000"/>
              </a:solidFill>
            </a:endParaRPr>
          </a:p>
          <a:p>
            <a:pPr eaLnBrk="1" hangingPunct="1"/>
            <a:r>
              <a:rPr lang="en-US" smtClean="0">
                <a:solidFill>
                  <a:srgbClr val="000000"/>
                </a:solidFill>
              </a:rPr>
              <a:t>Very soluble and </a:t>
            </a:r>
            <a:r>
              <a:rPr lang="en-US" u="sng" smtClean="0">
                <a:solidFill>
                  <a:srgbClr val="000000"/>
                </a:solidFill>
              </a:rPr>
              <a:t>does not </a:t>
            </a:r>
            <a:r>
              <a:rPr lang="en-US" smtClean="0">
                <a:solidFill>
                  <a:srgbClr val="000000"/>
                </a:solidFill>
              </a:rPr>
              <a:t>bind to soils.</a:t>
            </a:r>
          </a:p>
          <a:p>
            <a:pPr eaLnBrk="1" hangingPunct="1"/>
            <a:endParaRPr lang="en-US" smtClean="0">
              <a:solidFill>
                <a:srgbClr val="000000"/>
              </a:solidFill>
            </a:endParaRPr>
          </a:p>
          <a:p>
            <a:pPr eaLnBrk="1" hangingPunct="1"/>
            <a:r>
              <a:rPr lang="en-US" smtClean="0">
                <a:solidFill>
                  <a:srgbClr val="000000"/>
                </a:solidFill>
              </a:rPr>
              <a:t>Has a high potential to migrate to ground water.</a:t>
            </a:r>
            <a:r>
              <a:rPr lang="en-US" smtClean="0"/>
              <a:t> </a:t>
            </a: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Nitrogen</a:t>
            </a:r>
          </a:p>
        </p:txBody>
      </p:sp>
      <p:sp>
        <p:nvSpPr>
          <p:cNvPr id="28675" name="Content Placeholder 2"/>
          <p:cNvSpPr>
            <a:spLocks noGrp="1"/>
          </p:cNvSpPr>
          <p:nvPr>
            <p:ph idx="1"/>
          </p:nvPr>
        </p:nvSpPr>
        <p:spPr>
          <a:xfrm>
            <a:off x="228600" y="914400"/>
            <a:ext cx="8915400" cy="5410200"/>
          </a:xfrm>
        </p:spPr>
        <p:txBody>
          <a:bodyPr/>
          <a:lstStyle/>
          <a:p>
            <a:r>
              <a:rPr lang="en-US" smtClean="0"/>
              <a:t>On a molecular basis, nitrogen is taken up more than other nutrients. </a:t>
            </a:r>
          </a:p>
          <a:p>
            <a:r>
              <a:rPr lang="en-US" smtClean="0"/>
              <a:t>Nitrogen type has a bigger effect on soil pH than other nutrients.</a:t>
            </a:r>
          </a:p>
          <a:p>
            <a:r>
              <a:rPr lang="en-US" smtClean="0"/>
              <a:t>Nitrate nitrogen (NO3-N) can cause the soil-pH to increase, but only if it is taken up by the plant. </a:t>
            </a:r>
          </a:p>
          <a:p>
            <a:r>
              <a:rPr lang="en-US" smtClean="0"/>
              <a:t>If plants are small, or stressed and not growing, nitrate has little influence on soil pH.</a:t>
            </a:r>
          </a:p>
          <a:p>
            <a:endParaRPr lang="en-US" smtClean="0"/>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0"/>
            <a:ext cx="7543800" cy="685800"/>
          </a:xfrm>
        </p:spPr>
        <p:txBody>
          <a:bodyPr/>
          <a:lstStyle/>
          <a:p>
            <a:pPr eaLnBrk="1" hangingPunct="1"/>
            <a:r>
              <a:rPr lang="en-US" smtClean="0"/>
              <a:t>Nitrogen</a:t>
            </a:r>
          </a:p>
        </p:txBody>
      </p:sp>
      <p:sp>
        <p:nvSpPr>
          <p:cNvPr id="29699" name="Rectangle 3"/>
          <p:cNvSpPr>
            <a:spLocks noGrp="1" noChangeArrowheads="1"/>
          </p:cNvSpPr>
          <p:nvPr>
            <p:ph type="body" idx="1"/>
          </p:nvPr>
        </p:nvSpPr>
        <p:spPr>
          <a:xfrm>
            <a:off x="228600" y="762000"/>
            <a:ext cx="8616950" cy="5334000"/>
          </a:xfrm>
        </p:spPr>
        <p:txBody>
          <a:bodyPr/>
          <a:lstStyle/>
          <a:p>
            <a:pPr eaLnBrk="1" hangingPunct="1"/>
            <a:r>
              <a:rPr lang="en-US" u="sng" dirty="0" smtClean="0"/>
              <a:t>Does not</a:t>
            </a:r>
            <a:r>
              <a:rPr lang="en-US" dirty="0" smtClean="0"/>
              <a:t> evaporate in water.</a:t>
            </a:r>
          </a:p>
          <a:p>
            <a:pPr eaLnBrk="1" hangingPunct="1"/>
            <a:r>
              <a:rPr lang="en-US" dirty="0" smtClean="0"/>
              <a:t>Nitrates/nitrites are likely to remain in water until consumed by plants or other organisms. </a:t>
            </a:r>
          </a:p>
        </p:txBody>
      </p:sp>
      <p:pic>
        <p:nvPicPr>
          <p:cNvPr id="60418" name="Picture 2" descr="C:\Users\catherinew\AppData\Local\Microsoft\Windows\Temporary Internet Files\Content.IE5\I5XDZWMN\MC900441389[1].wmf"/>
          <p:cNvPicPr>
            <a:picLocks noChangeAspect="1" noChangeArrowheads="1"/>
          </p:cNvPicPr>
          <p:nvPr/>
        </p:nvPicPr>
        <p:blipFill>
          <a:blip r:embed="rId2" cstate="print"/>
          <a:srcRect/>
          <a:stretch>
            <a:fillRect/>
          </a:stretch>
        </p:blipFill>
        <p:spPr bwMode="auto">
          <a:xfrm>
            <a:off x="5867400" y="2209800"/>
            <a:ext cx="1822450" cy="1508125"/>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	 </a:t>
            </a:r>
            <a:r>
              <a:rPr lang="en-US" sz="4000" b="0" smtClean="0"/>
              <a:t>Phosphorus P205:</a:t>
            </a:r>
          </a:p>
        </p:txBody>
      </p:sp>
      <p:sp>
        <p:nvSpPr>
          <p:cNvPr id="30723" name="Rectangle 3"/>
          <p:cNvSpPr>
            <a:spLocks noGrp="1" noChangeArrowheads="1"/>
          </p:cNvSpPr>
          <p:nvPr>
            <p:ph type="body" idx="1"/>
          </p:nvPr>
        </p:nvSpPr>
        <p:spPr>
          <a:xfrm>
            <a:off x="457200" y="838200"/>
            <a:ext cx="8686800" cy="4724400"/>
          </a:xfrm>
        </p:spPr>
        <p:txBody>
          <a:bodyPr/>
          <a:lstStyle/>
          <a:p>
            <a:pPr eaLnBrk="1" hangingPunct="1"/>
            <a:r>
              <a:rPr lang="en-US" smtClean="0"/>
              <a:t>An essential ingredient of all cell protoplasm.</a:t>
            </a:r>
          </a:p>
          <a:p>
            <a:pPr eaLnBrk="1" hangingPunct="1"/>
            <a:r>
              <a:rPr lang="en-US" smtClean="0"/>
              <a:t>Important in fruit, flowers, and root growth. </a:t>
            </a:r>
          </a:p>
          <a:p>
            <a:pPr eaLnBrk="1" hangingPunct="1"/>
            <a:r>
              <a:rPr lang="en-US" smtClean="0"/>
              <a:t>Needs nitrogen to work best, pH of 6-7.</a:t>
            </a:r>
          </a:p>
          <a:p>
            <a:pPr eaLnBrk="1" hangingPunct="1"/>
            <a:r>
              <a:rPr lang="en-US" smtClean="0"/>
              <a:t>Moves from old leaves to new.</a:t>
            </a:r>
          </a:p>
          <a:p>
            <a:pPr eaLnBrk="1" hangingPunct="1"/>
            <a:r>
              <a:rPr lang="en-US" smtClean="0"/>
              <a:t>Soil moisture and temperature dependent.</a:t>
            </a:r>
          </a:p>
          <a:p>
            <a:pPr eaLnBrk="1" hangingPunct="1"/>
            <a:r>
              <a:rPr lang="en-US" u="sng" smtClean="0"/>
              <a:t>Will increase </a:t>
            </a:r>
            <a:r>
              <a:rPr lang="en-US" smtClean="0"/>
              <a:t>the soil pH over time.</a:t>
            </a: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Watering</a:t>
            </a:r>
          </a:p>
        </p:txBody>
      </p:sp>
      <p:sp>
        <p:nvSpPr>
          <p:cNvPr id="332803" name="Rectangle 3"/>
          <p:cNvSpPr>
            <a:spLocks noGrp="1" noChangeArrowheads="1"/>
          </p:cNvSpPr>
          <p:nvPr>
            <p:ph type="body" sz="half" idx="1"/>
          </p:nvPr>
        </p:nvSpPr>
        <p:spPr>
          <a:xfrm>
            <a:off x="1066800" y="838200"/>
            <a:ext cx="4033838" cy="5121275"/>
          </a:xfrm>
        </p:spPr>
        <p:txBody>
          <a:bodyPr/>
          <a:lstStyle/>
          <a:p>
            <a:pPr marL="0" indent="0" eaLnBrk="1" hangingPunct="1"/>
            <a:r>
              <a:rPr lang="en-US" sz="4000" dirty="0" smtClean="0"/>
              <a:t>Deep.</a:t>
            </a:r>
          </a:p>
          <a:p>
            <a:pPr marL="0" indent="0" eaLnBrk="1" hangingPunct="1"/>
            <a:r>
              <a:rPr lang="en-US" sz="2800" dirty="0" smtClean="0"/>
              <a:t>Use a small can to</a:t>
            </a:r>
          </a:p>
          <a:p>
            <a:pPr marL="0" indent="0" eaLnBrk="1" hangingPunct="1">
              <a:buFontTx/>
              <a:buNone/>
            </a:pPr>
            <a:r>
              <a:rPr lang="en-US" sz="2800" dirty="0" smtClean="0"/>
              <a:t> measure watering </a:t>
            </a:r>
          </a:p>
          <a:p>
            <a:pPr marL="0" indent="0" eaLnBrk="1" hangingPunct="1">
              <a:buFontTx/>
              <a:buNone/>
            </a:pPr>
            <a:r>
              <a:rPr lang="en-US" sz="2800" dirty="0" smtClean="0"/>
              <a:t> amount.</a:t>
            </a:r>
          </a:p>
          <a:p>
            <a:pPr marL="0" indent="0" eaLnBrk="1" hangingPunct="1">
              <a:buFontTx/>
              <a:buNone/>
            </a:pPr>
            <a:r>
              <a:rPr lang="en-US" sz="3600" b="0" dirty="0" smtClean="0">
                <a:solidFill>
                  <a:srgbClr val="0000FF"/>
                </a:solidFill>
              </a:rPr>
              <a:t>   Be Consistent.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1000" fill="hold"/>
                                        <p:tgtEl>
                                          <p:spTgt spid="33280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3280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32803">
                                            <p:txEl>
                                              <p:pRg st="1" end="1"/>
                                            </p:txEl>
                                          </p:spTgt>
                                        </p:tgtEl>
                                        <p:attrNameLst>
                                          <p:attrName>style.visibility</p:attrName>
                                        </p:attrNameLst>
                                      </p:cBhvr>
                                      <p:to>
                                        <p:strVal val="visible"/>
                                      </p:to>
                                    </p:set>
                                    <p:anim calcmode="lin" valueType="num">
                                      <p:cBhvr additive="base">
                                        <p:cTn id="12" dur="1000" fill="hold"/>
                                        <p:tgtEl>
                                          <p:spTgt spid="33280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3280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32803">
                                            <p:txEl>
                                              <p:pRg st="2" end="2"/>
                                            </p:txEl>
                                          </p:spTgt>
                                        </p:tgtEl>
                                        <p:attrNameLst>
                                          <p:attrName>style.visibility</p:attrName>
                                        </p:attrNameLst>
                                      </p:cBhvr>
                                      <p:to>
                                        <p:strVal val="visible"/>
                                      </p:to>
                                    </p:set>
                                    <p:anim calcmode="lin" valueType="num">
                                      <p:cBhvr additive="base">
                                        <p:cTn id="17" dur="1000" fill="hold"/>
                                        <p:tgtEl>
                                          <p:spTgt spid="33280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3280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32803">
                                            <p:txEl>
                                              <p:pRg st="3" end="3"/>
                                            </p:txEl>
                                          </p:spTgt>
                                        </p:tgtEl>
                                        <p:attrNameLst>
                                          <p:attrName>style.visibility</p:attrName>
                                        </p:attrNameLst>
                                      </p:cBhvr>
                                      <p:to>
                                        <p:strVal val="visible"/>
                                      </p:to>
                                    </p:set>
                                    <p:anim calcmode="lin" valueType="num">
                                      <p:cBhvr additive="base">
                                        <p:cTn id="22" dur="1000" fill="hold"/>
                                        <p:tgtEl>
                                          <p:spTgt spid="33280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3280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32803">
                                            <p:txEl>
                                              <p:pRg st="4" end="4"/>
                                            </p:txEl>
                                          </p:spTgt>
                                        </p:tgtEl>
                                        <p:attrNameLst>
                                          <p:attrName>style.visibility</p:attrName>
                                        </p:attrNameLst>
                                      </p:cBhvr>
                                      <p:to>
                                        <p:strVal val="visible"/>
                                      </p:to>
                                    </p:set>
                                    <p:anim calcmode="lin" valueType="num">
                                      <p:cBhvr additive="base">
                                        <p:cTn id="27" dur="1000" fill="hold"/>
                                        <p:tgtEl>
                                          <p:spTgt spid="33280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328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Soil – Phosphorus cont…</a:t>
            </a:r>
          </a:p>
        </p:txBody>
      </p:sp>
      <p:sp>
        <p:nvSpPr>
          <p:cNvPr id="31747" name="Rectangle 3"/>
          <p:cNvSpPr>
            <a:spLocks noGrp="1" noChangeArrowheads="1"/>
          </p:cNvSpPr>
          <p:nvPr>
            <p:ph type="body" idx="1"/>
          </p:nvPr>
        </p:nvSpPr>
        <p:spPr>
          <a:xfrm>
            <a:off x="0" y="1066800"/>
            <a:ext cx="9144000" cy="5486400"/>
          </a:xfrm>
        </p:spPr>
        <p:txBody>
          <a:bodyPr/>
          <a:lstStyle/>
          <a:p>
            <a:pPr eaLnBrk="1" hangingPunct="1"/>
            <a:r>
              <a:rPr lang="en-US" smtClean="0"/>
              <a:t>Phosphorus moves very little in the soil.</a:t>
            </a:r>
          </a:p>
          <a:p>
            <a:pPr eaLnBrk="1" hangingPunct="1"/>
            <a:r>
              <a:rPr lang="en-US" smtClean="0"/>
              <a:t>Too much can cause the fruit/vegetable to be bitter.</a:t>
            </a:r>
          </a:p>
          <a:p>
            <a:pPr eaLnBrk="1" hangingPunct="1"/>
            <a:r>
              <a:rPr lang="en-US" smtClean="0"/>
              <a:t>Vegetables typically remove 10-15 pds., of P., per acre per year.</a:t>
            </a:r>
          </a:p>
          <a:p>
            <a:pPr eaLnBrk="1" hangingPunct="1"/>
            <a:r>
              <a:rPr lang="en-US" smtClean="0"/>
              <a:t>Soil will retain excess phosphate for next year’s crop.</a:t>
            </a:r>
          </a:p>
          <a:p>
            <a:pPr eaLnBrk="1" hangingPunct="1"/>
            <a:r>
              <a:rPr lang="en-US" smtClean="0"/>
              <a:t>Compost and Vermi-compost best sources. </a:t>
            </a:r>
          </a:p>
          <a:p>
            <a:pPr eaLnBrk="1" hangingPunct="1"/>
            <a:r>
              <a:rPr lang="en-US" sz="2000" smtClean="0"/>
              <a:t>C.W. Basham CSU CES</a:t>
            </a:r>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 Facts</a:t>
            </a:r>
            <a:endParaRPr lang="en-US" dirty="0"/>
          </a:p>
        </p:txBody>
      </p:sp>
      <p:sp>
        <p:nvSpPr>
          <p:cNvPr id="3" name="Content Placeholder 2"/>
          <p:cNvSpPr>
            <a:spLocks noGrp="1"/>
          </p:cNvSpPr>
          <p:nvPr>
            <p:ph idx="1"/>
          </p:nvPr>
        </p:nvSpPr>
        <p:spPr/>
        <p:txBody>
          <a:bodyPr/>
          <a:lstStyle/>
          <a:p>
            <a:endParaRPr lang="en-US" dirty="0" smtClean="0"/>
          </a:p>
          <a:p>
            <a:r>
              <a:rPr lang="en-US" b="0" dirty="0" smtClean="0"/>
              <a:t>Phosphorus </a:t>
            </a:r>
            <a:r>
              <a:rPr lang="en-US" b="0" dirty="0"/>
              <a:t>has no substitute. </a:t>
            </a:r>
          </a:p>
          <a:p>
            <a:r>
              <a:rPr lang="en-US" b="0" dirty="0" smtClean="0"/>
              <a:t>It </a:t>
            </a:r>
            <a:r>
              <a:rPr lang="en-US" b="0" dirty="0"/>
              <a:t>is </a:t>
            </a:r>
            <a:r>
              <a:rPr lang="en-US" dirty="0"/>
              <a:t>not</a:t>
            </a:r>
            <a:r>
              <a:rPr lang="en-US" b="0" dirty="0"/>
              <a:t> a renewable resource.</a:t>
            </a:r>
          </a:p>
          <a:p>
            <a:r>
              <a:rPr lang="en-US" b="0" dirty="0"/>
              <a:t>The vast majority of the world’s mineable phosphorus is in the North African country of Morocco.</a:t>
            </a:r>
          </a:p>
          <a:p>
            <a:endParaRPr lang="en-US" dirty="0"/>
          </a:p>
        </p:txBody>
      </p:sp>
    </p:spTree>
    <p:extLst>
      <p:ext uri="{BB962C8B-B14F-4D97-AF65-F5344CB8AC3E}">
        <p14:creationId xmlns:p14="http://schemas.microsoft.com/office/powerpoint/2010/main" val="1042652416"/>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Potassium or Potash</a:t>
            </a:r>
          </a:p>
        </p:txBody>
      </p:sp>
      <p:sp>
        <p:nvSpPr>
          <p:cNvPr id="32771" name="Content Placeholder 2"/>
          <p:cNvSpPr>
            <a:spLocks noGrp="1"/>
          </p:cNvSpPr>
          <p:nvPr>
            <p:ph idx="1"/>
          </p:nvPr>
        </p:nvSpPr>
        <p:spPr>
          <a:xfrm>
            <a:off x="228600" y="685800"/>
            <a:ext cx="8915400" cy="5867400"/>
          </a:xfrm>
        </p:spPr>
        <p:txBody>
          <a:bodyPr/>
          <a:lstStyle/>
          <a:p>
            <a:r>
              <a:rPr lang="en-US" i="1" dirty="0" smtClean="0"/>
              <a:t>Potassium (K) fertilizer is often referred to as "pot-ash," a term coined by early American settlers who produced potassium carbonate by evaporating water filtered through wood ashes. </a:t>
            </a:r>
          </a:p>
          <a:p>
            <a:r>
              <a:rPr lang="en-US" i="1" dirty="0" smtClean="0"/>
              <a:t>The ash-like crystalline residue remaining in the large iron pots was called "pot ash," and was used in making soap. </a:t>
            </a:r>
          </a:p>
          <a:p>
            <a:r>
              <a:rPr lang="en-US" i="1" dirty="0" smtClean="0"/>
              <a:t>This process of making potash is registered as U.S. Patent No. 1.</a:t>
            </a:r>
            <a:endParaRPr lang="en-US" dirty="0" smtClean="0"/>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6200" y="152400"/>
            <a:ext cx="8915400" cy="685800"/>
          </a:xfrm>
        </p:spPr>
        <p:txBody>
          <a:bodyPr/>
          <a:lstStyle/>
          <a:p>
            <a:r>
              <a:rPr lang="en-US" b="0" smtClean="0"/>
              <a:t>Potassium what it does for Plants</a:t>
            </a:r>
          </a:p>
        </p:txBody>
      </p:sp>
      <p:sp>
        <p:nvSpPr>
          <p:cNvPr id="33795" name="Content Placeholder 2"/>
          <p:cNvSpPr>
            <a:spLocks noGrp="1"/>
          </p:cNvSpPr>
          <p:nvPr>
            <p:ph idx="1"/>
          </p:nvPr>
        </p:nvSpPr>
        <p:spPr>
          <a:xfrm>
            <a:off x="228600" y="685800"/>
            <a:ext cx="8915400" cy="5867400"/>
          </a:xfrm>
        </p:spPr>
        <p:txBody>
          <a:bodyPr/>
          <a:lstStyle/>
          <a:p>
            <a:r>
              <a:rPr lang="en-US" smtClean="0"/>
              <a:t>Increases root growth. </a:t>
            </a:r>
          </a:p>
          <a:p>
            <a:r>
              <a:rPr lang="en-US" smtClean="0"/>
              <a:t>Improves drought resistance. </a:t>
            </a:r>
          </a:p>
          <a:p>
            <a:r>
              <a:rPr lang="en-US" smtClean="0"/>
              <a:t>Helps retard crop diseases. </a:t>
            </a:r>
          </a:p>
          <a:p>
            <a:r>
              <a:rPr lang="en-US" smtClean="0"/>
              <a:t>Reduces water loss and wilting. </a:t>
            </a:r>
          </a:p>
          <a:p>
            <a:r>
              <a:rPr lang="en-US" smtClean="0"/>
              <a:t>Increases protein content of plants. </a:t>
            </a:r>
          </a:p>
          <a:p>
            <a:r>
              <a:rPr lang="en-US" smtClean="0"/>
              <a:t>Aids in photosynthesis. </a:t>
            </a:r>
          </a:p>
          <a:p>
            <a:r>
              <a:rPr lang="en-US" smtClean="0"/>
              <a:t>Regulates production of high energy plant growth compounds. </a:t>
            </a:r>
          </a:p>
          <a:p>
            <a:r>
              <a:rPr lang="en-US" smtClean="0"/>
              <a:t>Activates more than 60 enzyme systems. </a:t>
            </a:r>
            <a:r>
              <a:rPr lang="en-US" sz="1800" smtClean="0"/>
              <a:t>http://sanangelo.tamu.edu/agronomy/mg/potash.htm</a:t>
            </a:r>
          </a:p>
          <a:p>
            <a:endParaRPr lang="en-US" smtClean="0"/>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lstStyle/>
          <a:p>
            <a:r>
              <a:rPr lang="en-US" sz="4400" smtClean="0"/>
              <a:t>Products on the Market</a:t>
            </a:r>
            <a:r>
              <a:rPr lang="en-US" smtClean="0"/>
              <a:t>. </a:t>
            </a:r>
          </a:p>
        </p:txBody>
      </p:sp>
      <p:pic>
        <p:nvPicPr>
          <p:cNvPr id="34819" name="Picture 7" descr="C:\Documents and Settings\catherinew.LARAMIESERVER\Local Settings\Temporary Internet Files\Content.IE5\E3IXCT4T\MCj02372430000[1].wmf"/>
          <p:cNvPicPr>
            <a:picLocks noChangeAspect="1" noChangeArrowheads="1"/>
          </p:cNvPicPr>
          <p:nvPr/>
        </p:nvPicPr>
        <p:blipFill>
          <a:blip r:embed="rId2" cstate="print"/>
          <a:srcRect/>
          <a:stretch>
            <a:fillRect/>
          </a:stretch>
        </p:blipFill>
        <p:spPr bwMode="auto">
          <a:xfrm>
            <a:off x="3429000" y="1752600"/>
            <a:ext cx="1924050" cy="1981200"/>
          </a:xfrm>
          <a:prstGeom prst="rect">
            <a:avLst/>
          </a:prstGeom>
          <a:noFill/>
          <a:ln w="9525">
            <a:noFill/>
            <a:miter lim="800000"/>
            <a:headEnd/>
            <a:tailEnd/>
          </a:ln>
        </p:spPr>
      </p:pic>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sz="4000" smtClean="0"/>
              <a:t>Urea 46-0-0</a:t>
            </a:r>
          </a:p>
        </p:txBody>
      </p:sp>
      <p:sp>
        <p:nvSpPr>
          <p:cNvPr id="35843" name="Rectangle 3"/>
          <p:cNvSpPr>
            <a:spLocks noGrp="1" noChangeArrowheads="1"/>
          </p:cNvSpPr>
          <p:nvPr>
            <p:ph type="body" idx="1"/>
          </p:nvPr>
        </p:nvSpPr>
        <p:spPr>
          <a:xfrm>
            <a:off x="457200" y="1828800"/>
            <a:ext cx="8382000" cy="4648200"/>
          </a:xfrm>
        </p:spPr>
        <p:txBody>
          <a:bodyPr/>
          <a:lstStyle/>
          <a:p>
            <a:pPr eaLnBrk="1" hangingPunct="1"/>
            <a:r>
              <a:rPr lang="en-US" sz="2800" smtClean="0">
                <a:cs typeface="Arial" pitchFamily="34" charset="0"/>
              </a:rPr>
              <a:t>Produced through the reaction of ammonia (NH</a:t>
            </a:r>
            <a:r>
              <a:rPr lang="en-US" sz="2800" baseline="-30000" smtClean="0">
                <a:cs typeface="Arial" pitchFamily="34" charset="0"/>
              </a:rPr>
              <a:t>3</a:t>
            </a:r>
            <a:r>
              <a:rPr lang="en-US" sz="2800" smtClean="0">
                <a:cs typeface="Arial" pitchFamily="34" charset="0"/>
              </a:rPr>
              <a:t>)and carbon dioxide (CO</a:t>
            </a:r>
            <a:r>
              <a:rPr lang="en-US" sz="2800" baseline="-30000" smtClean="0">
                <a:cs typeface="Arial" pitchFamily="34" charset="0"/>
              </a:rPr>
              <a:t>2</a:t>
            </a:r>
            <a:r>
              <a:rPr lang="en-US" sz="2800" smtClean="0">
                <a:cs typeface="Arial" pitchFamily="34" charset="0"/>
              </a:rPr>
              <a:t>) +CO(NH 2) 2.</a:t>
            </a:r>
          </a:p>
          <a:p>
            <a:pPr eaLnBrk="1" hangingPunct="1"/>
            <a:r>
              <a:rPr lang="en-US" sz="2800" smtClean="0">
                <a:cs typeface="Arial" pitchFamily="34" charset="0"/>
              </a:rPr>
              <a:t>The area around a dissolved urea particle  becomes a zone of high pH and ammonia.</a:t>
            </a:r>
          </a:p>
          <a:p>
            <a:pPr eaLnBrk="1" hangingPunct="1"/>
            <a:r>
              <a:rPr lang="en-US" sz="2800" b="0" u="sng" smtClean="0">
                <a:solidFill>
                  <a:schemeClr val="tx2"/>
                </a:solidFill>
                <a:cs typeface="Arial" pitchFamily="34" charset="0"/>
              </a:rPr>
              <a:t>This area is toxic</a:t>
            </a:r>
            <a:r>
              <a:rPr lang="en-US" sz="2800" smtClean="0">
                <a:cs typeface="Arial" pitchFamily="34" charset="0"/>
              </a:rPr>
              <a:t> to seed and seedling roots by the free ammonia that has formed. </a:t>
            </a:r>
          </a:p>
          <a:p>
            <a:pPr eaLnBrk="1" hangingPunct="1"/>
            <a:r>
              <a:rPr lang="en-US" sz="2800" smtClean="0">
                <a:cs typeface="Arial" pitchFamily="34" charset="0"/>
              </a:rPr>
              <a:t>Lost to the atmosphere if it remains on the soil surface.</a:t>
            </a:r>
          </a:p>
          <a:p>
            <a:pPr algn="ctr" eaLnBrk="1" hangingPunct="1"/>
            <a:r>
              <a:rPr lang="en-US" sz="1800" b="0" smtClean="0">
                <a:cs typeface="Arial" pitchFamily="34" charset="0"/>
              </a:rPr>
              <a:t>Curtis J. Overdahl, George W. Rehm and Harvey L. Meredith</a:t>
            </a:r>
            <a:r>
              <a:rPr lang="en-US" sz="1800" smtClean="0">
                <a:cs typeface="Arial" pitchFamily="34" charset="0"/>
              </a:rPr>
              <a:t> U of M</a:t>
            </a:r>
          </a:p>
        </p:txBody>
      </p:sp>
      <p:pic>
        <p:nvPicPr>
          <p:cNvPr id="35844" name="Picture 4" descr="urea1"/>
          <p:cNvPicPr>
            <a:picLocks noChangeAspect="1" noChangeArrowheads="1"/>
          </p:cNvPicPr>
          <p:nvPr/>
        </p:nvPicPr>
        <p:blipFill>
          <a:blip r:embed="rId2" cstate="print"/>
          <a:srcRect/>
          <a:stretch>
            <a:fillRect/>
          </a:stretch>
        </p:blipFill>
        <p:spPr bwMode="auto">
          <a:xfrm>
            <a:off x="6934200" y="0"/>
            <a:ext cx="1714500" cy="19081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cs typeface="Arial" pitchFamily="34" charset="0"/>
              </a:rPr>
              <a:t>Rock Phosphate</a:t>
            </a:r>
          </a:p>
        </p:txBody>
      </p:sp>
      <p:sp>
        <p:nvSpPr>
          <p:cNvPr id="36867" name="Rectangle 3"/>
          <p:cNvSpPr>
            <a:spLocks noGrp="1" noChangeArrowheads="1"/>
          </p:cNvSpPr>
          <p:nvPr>
            <p:ph type="body" idx="1"/>
          </p:nvPr>
        </p:nvSpPr>
        <p:spPr>
          <a:xfrm>
            <a:off x="228600" y="685800"/>
            <a:ext cx="8610600" cy="5867400"/>
          </a:xfrm>
        </p:spPr>
        <p:txBody>
          <a:bodyPr/>
          <a:lstStyle/>
          <a:p>
            <a:pPr eaLnBrk="1" hangingPunct="1"/>
            <a:r>
              <a:rPr lang="en-US" sz="2800" b="0" smtClean="0">
                <a:cs typeface="Arial" pitchFamily="34" charset="0"/>
              </a:rPr>
              <a:t>25 to 30 % phosphate, but only about 3 % is available to plants. </a:t>
            </a:r>
          </a:p>
          <a:p>
            <a:pPr eaLnBrk="1" hangingPunct="1"/>
            <a:r>
              <a:rPr lang="en-US" sz="2800" b="0" smtClean="0">
                <a:cs typeface="Arial" pitchFamily="34" charset="0"/>
              </a:rPr>
              <a:t>Depends upon how finely ground the material is, the pH and the biological activity of the soil. </a:t>
            </a:r>
          </a:p>
          <a:p>
            <a:pPr eaLnBrk="1" hangingPunct="1"/>
            <a:r>
              <a:rPr lang="en-US" sz="2800" b="0" smtClean="0">
                <a:cs typeface="Arial" pitchFamily="34" charset="0"/>
              </a:rPr>
              <a:t>It is less effective in soils that are too alkaline or have a low level of biological activity. </a:t>
            </a:r>
          </a:p>
          <a:p>
            <a:pPr eaLnBrk="1" hangingPunct="1"/>
            <a:r>
              <a:rPr lang="en-US" sz="2800" b="0" smtClean="0">
                <a:cs typeface="Arial" pitchFamily="34" charset="0"/>
              </a:rPr>
              <a:t>Colloidal phosphate, obtained from rock phosphate, has similar properties.</a:t>
            </a:r>
          </a:p>
          <a:p>
            <a:pPr eaLnBrk="1" hangingPunct="1"/>
            <a:endParaRPr lang="en-US" sz="2800" smtClean="0">
              <a:cs typeface="Arial" pitchFamily="34" charset="0"/>
            </a:endParaRPr>
          </a:p>
          <a:p>
            <a:pPr eaLnBrk="1" hangingPunct="1"/>
            <a:r>
              <a:rPr lang="en-US" sz="2800" i="1" smtClean="0">
                <a:cs typeface="Arial" pitchFamily="34" charset="0"/>
              </a:rPr>
              <a:t>In Laramie County Soils, it stays a rock</a:t>
            </a:r>
            <a:r>
              <a:rPr lang="en-US" sz="2800" smtClean="0">
                <a:cs typeface="Arial" pitchFamily="34" charset="0"/>
              </a:rPr>
              <a:t>.</a:t>
            </a:r>
          </a:p>
          <a:p>
            <a:pPr eaLnBrk="1" hangingPunct="1">
              <a:buFontTx/>
              <a:buNone/>
            </a:pPr>
            <a:r>
              <a:rPr lang="en-US" sz="2800" smtClean="0">
                <a:cs typeface="Arial" pitchFamily="34" charset="0"/>
              </a:rPr>
              <a:t> </a:t>
            </a:r>
            <a:endParaRPr lang="en-US" sz="2800" smtClean="0"/>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0" y="1447800"/>
            <a:ext cx="8991600" cy="4343400"/>
          </a:xfrm>
        </p:spPr>
        <p:txBody>
          <a:bodyPr/>
          <a:lstStyle/>
          <a:p>
            <a:pPr eaLnBrk="1" hangingPunct="1"/>
            <a:r>
              <a:rPr lang="en-US" sz="2800" smtClean="0"/>
              <a:t>Most of the world reserves of K were deposited as sea water from ancient inland oceans evaporated, and the K salts crystallized into beds of potash.  New Mexico, Utah, California. </a:t>
            </a:r>
          </a:p>
          <a:p>
            <a:pPr eaLnBrk="1" hangingPunct="1"/>
            <a:r>
              <a:rPr lang="en-US" sz="2800" smtClean="0"/>
              <a:t>An excess amount of potassium can lead to deficiency of magnesium (Mg), and high soil salt.</a:t>
            </a:r>
          </a:p>
          <a:p>
            <a:pPr eaLnBrk="1" hangingPunct="1"/>
            <a:r>
              <a:rPr lang="en-US" sz="2800" smtClean="0"/>
              <a:t>pH 6 on up.</a:t>
            </a:r>
          </a:p>
          <a:p>
            <a:pPr eaLnBrk="1" hangingPunct="1"/>
            <a:r>
              <a:rPr lang="en-US" sz="2800" smtClean="0"/>
              <a:t>Is mobile in plants.</a:t>
            </a:r>
          </a:p>
          <a:p>
            <a:pPr eaLnBrk="1" hangingPunct="1"/>
            <a:r>
              <a:rPr lang="en-US" sz="2800" u="sng" smtClean="0"/>
              <a:t>High Salt Index</a:t>
            </a:r>
            <a:r>
              <a:rPr lang="en-US" sz="2800" smtClean="0"/>
              <a:t>. </a:t>
            </a:r>
          </a:p>
          <a:p>
            <a:pPr eaLnBrk="1" hangingPunct="1"/>
            <a:endParaRPr lang="en-US" sz="2800" smtClean="0"/>
          </a:p>
          <a:p>
            <a:pPr eaLnBrk="1" hangingPunct="1"/>
            <a:endParaRPr lang="en-US" smtClean="0"/>
          </a:p>
        </p:txBody>
      </p:sp>
      <p:sp>
        <p:nvSpPr>
          <p:cNvPr id="37891" name="Title 4"/>
          <p:cNvSpPr>
            <a:spLocks noGrp="1"/>
          </p:cNvSpPr>
          <p:nvPr>
            <p:ph type="title"/>
          </p:nvPr>
        </p:nvSpPr>
        <p:spPr>
          <a:xfrm>
            <a:off x="228600" y="228600"/>
            <a:ext cx="8763000" cy="1066800"/>
          </a:xfrm>
        </p:spPr>
        <p:txBody>
          <a:bodyPr/>
          <a:lstStyle/>
          <a:p>
            <a:r>
              <a:rPr lang="en-US" smtClean="0"/>
              <a:t>Potassium Chloride </a:t>
            </a:r>
            <a:r>
              <a:rPr lang="en-US" b="0" smtClean="0"/>
              <a:t>KCL</a:t>
            </a:r>
            <a:r>
              <a:rPr lang="en-US" smtClean="0"/>
              <a:t> </a:t>
            </a:r>
            <a:br>
              <a:rPr lang="en-US" smtClean="0"/>
            </a:br>
            <a:r>
              <a:rPr lang="en-US" sz="2800" b="0" smtClean="0"/>
              <a:t>(aka, Muriate of Potash) One source of K</a:t>
            </a: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0"/>
            <a:ext cx="7848600" cy="468313"/>
          </a:xfrm>
        </p:spPr>
        <p:txBody>
          <a:bodyPr/>
          <a:lstStyle/>
          <a:p>
            <a:pPr eaLnBrk="1" hangingPunct="1"/>
            <a:r>
              <a:rPr lang="en-US" smtClean="0"/>
              <a:t/>
            </a:r>
            <a:br>
              <a:rPr lang="en-US" smtClean="0"/>
            </a:br>
            <a:r>
              <a:rPr lang="en-US" smtClean="0"/>
              <a:t>Kelp</a:t>
            </a:r>
          </a:p>
        </p:txBody>
      </p:sp>
      <p:sp>
        <p:nvSpPr>
          <p:cNvPr id="38915" name="Rectangle 3"/>
          <p:cNvSpPr>
            <a:spLocks noGrp="1" noChangeArrowheads="1"/>
          </p:cNvSpPr>
          <p:nvPr>
            <p:ph type="body" idx="1"/>
          </p:nvPr>
        </p:nvSpPr>
        <p:spPr>
          <a:xfrm>
            <a:off x="303213" y="731838"/>
            <a:ext cx="7634287" cy="5572125"/>
          </a:xfrm>
        </p:spPr>
        <p:txBody>
          <a:bodyPr/>
          <a:lstStyle/>
          <a:p>
            <a:pPr eaLnBrk="1" hangingPunct="1"/>
            <a:r>
              <a:rPr lang="en-US" sz="2800" smtClean="0">
                <a:solidFill>
                  <a:schemeClr val="tx2"/>
                </a:solidFill>
                <a:cs typeface="Arial" pitchFamily="34" charset="0"/>
              </a:rPr>
              <a:t>All-natural, provides more </a:t>
            </a:r>
          </a:p>
          <a:p>
            <a:pPr eaLnBrk="1" hangingPunct="1">
              <a:buFontTx/>
              <a:buNone/>
            </a:pPr>
            <a:r>
              <a:rPr lang="en-US" sz="2800" smtClean="0">
                <a:solidFill>
                  <a:schemeClr val="tx2"/>
                </a:solidFill>
                <a:cs typeface="Arial" pitchFamily="34" charset="0"/>
              </a:rPr>
              <a:t>than 70 minerals, plant growth</a:t>
            </a:r>
          </a:p>
          <a:p>
            <a:pPr eaLnBrk="1" hangingPunct="1">
              <a:buFontTx/>
              <a:buNone/>
            </a:pPr>
            <a:r>
              <a:rPr lang="en-US" sz="2800" smtClean="0">
                <a:solidFill>
                  <a:schemeClr val="tx2"/>
                </a:solidFill>
                <a:cs typeface="Arial" pitchFamily="34" charset="0"/>
              </a:rPr>
              <a:t>regulators, vitamins, hormones, </a:t>
            </a:r>
          </a:p>
          <a:p>
            <a:pPr eaLnBrk="1" hangingPunct="1">
              <a:buFontTx/>
              <a:buNone/>
            </a:pPr>
            <a:r>
              <a:rPr lang="en-US" sz="2800" smtClean="0">
                <a:solidFill>
                  <a:schemeClr val="tx2"/>
                </a:solidFill>
                <a:cs typeface="Arial" pitchFamily="34" charset="0"/>
              </a:rPr>
              <a:t>and enzymes. </a:t>
            </a:r>
          </a:p>
          <a:p>
            <a:pPr eaLnBrk="1" hangingPunct="1"/>
            <a:r>
              <a:rPr lang="en-US" sz="2800" u="sng" smtClean="0">
                <a:solidFill>
                  <a:schemeClr val="tx2"/>
                </a:solidFill>
                <a:cs typeface="Arial" pitchFamily="34" charset="0"/>
              </a:rPr>
              <a:t>Provides a supply of naturally </a:t>
            </a:r>
            <a:r>
              <a:rPr lang="en-US" sz="2800" smtClean="0">
                <a:solidFill>
                  <a:schemeClr val="tx2"/>
                </a:solidFill>
                <a:cs typeface="Arial" pitchFamily="34" charset="0"/>
              </a:rPr>
              <a:t>	</a:t>
            </a:r>
            <a:r>
              <a:rPr lang="en-US" sz="2800" u="sng" smtClean="0">
                <a:solidFill>
                  <a:schemeClr val="tx2"/>
                </a:solidFill>
                <a:cs typeface="Arial" pitchFamily="34" charset="0"/>
              </a:rPr>
              <a:t>chelated nutrients</a:t>
            </a:r>
            <a:r>
              <a:rPr lang="en-US" sz="2800" smtClean="0">
                <a:solidFill>
                  <a:schemeClr val="tx2"/>
                </a:solidFill>
                <a:cs typeface="Arial" pitchFamily="34" charset="0"/>
              </a:rPr>
              <a:t>. </a:t>
            </a:r>
          </a:p>
          <a:p>
            <a:pPr eaLnBrk="1" hangingPunct="1"/>
            <a:r>
              <a:rPr lang="en-US" sz="2800" smtClean="0">
                <a:solidFill>
                  <a:schemeClr val="tx2"/>
                </a:solidFill>
                <a:cs typeface="Arial" pitchFamily="34" charset="0"/>
              </a:rPr>
              <a:t>1 - 0.1 - 2.</a:t>
            </a:r>
          </a:p>
          <a:p>
            <a:pPr eaLnBrk="1" hangingPunct="1"/>
            <a:r>
              <a:rPr lang="en-US" sz="2800" smtClean="0">
                <a:solidFill>
                  <a:schemeClr val="tx2"/>
                </a:solidFill>
                <a:cs typeface="Arial" pitchFamily="34" charset="0"/>
              </a:rPr>
              <a:t>Work 1 lb. of kelp meal                                into each 100 sq. ft.</a:t>
            </a:r>
          </a:p>
        </p:txBody>
      </p:sp>
      <p:pic>
        <p:nvPicPr>
          <p:cNvPr id="38916" name="Picture 4" descr="kelp1"/>
          <p:cNvPicPr>
            <a:picLocks noChangeAspect="1" noChangeArrowheads="1"/>
          </p:cNvPicPr>
          <p:nvPr/>
        </p:nvPicPr>
        <p:blipFill>
          <a:blip r:embed="rId2" cstate="print"/>
          <a:srcRect/>
          <a:stretch>
            <a:fillRect/>
          </a:stretch>
        </p:blipFill>
        <p:spPr bwMode="auto">
          <a:xfrm>
            <a:off x="5943600" y="152400"/>
            <a:ext cx="2486025" cy="3505200"/>
          </a:xfrm>
          <a:prstGeom prst="rect">
            <a:avLst/>
          </a:prstGeom>
          <a:noFill/>
          <a:ln w="9525">
            <a:noFill/>
            <a:miter lim="800000"/>
            <a:headEnd/>
            <a:tailEnd/>
          </a:ln>
        </p:spPr>
      </p:pic>
      <p:pic>
        <p:nvPicPr>
          <p:cNvPr id="38917" name="Picture 6" descr="Kelp"/>
          <p:cNvPicPr>
            <a:picLocks noChangeAspect="1" noChangeArrowheads="1"/>
          </p:cNvPicPr>
          <p:nvPr/>
        </p:nvPicPr>
        <p:blipFill>
          <a:blip r:embed="rId3" cstate="print"/>
          <a:srcRect/>
          <a:stretch>
            <a:fillRect/>
          </a:stretch>
        </p:blipFill>
        <p:spPr bwMode="auto">
          <a:xfrm>
            <a:off x="7058025" y="3657600"/>
            <a:ext cx="2085975" cy="32004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title"/>
          </p:nvPr>
        </p:nvSpPr>
        <p:spPr>
          <a:xfrm>
            <a:off x="228600" y="0"/>
            <a:ext cx="7848600" cy="990600"/>
          </a:xfrm>
        </p:spPr>
        <p:txBody>
          <a:bodyPr/>
          <a:lstStyle/>
          <a:p>
            <a:pPr eaLnBrk="1" hangingPunct="1"/>
            <a:r>
              <a:rPr lang="en-US" sz="3200" smtClean="0"/>
              <a:t>What’s in Kelp </a:t>
            </a:r>
            <a:r>
              <a:rPr lang="en-US" sz="2000" smtClean="0"/>
              <a:t>Analysis of Dry Kelp Feed Grade Aseophyllum Nodosum</a:t>
            </a:r>
          </a:p>
        </p:txBody>
      </p:sp>
      <p:sp>
        <p:nvSpPr>
          <p:cNvPr id="39939" name="Rectangle 3"/>
          <p:cNvSpPr>
            <a:spLocks noGrp="1" noChangeArrowheads="1"/>
          </p:cNvSpPr>
          <p:nvPr>
            <p:ph type="body" sz="half" idx="1"/>
          </p:nvPr>
        </p:nvSpPr>
        <p:spPr>
          <a:xfrm>
            <a:off x="304800" y="1066800"/>
            <a:ext cx="3848100" cy="5791200"/>
          </a:xfrm>
        </p:spPr>
        <p:txBody>
          <a:bodyPr/>
          <a:lstStyle/>
          <a:p>
            <a:pPr marL="0" indent="0" eaLnBrk="1" hangingPunct="1">
              <a:lnSpc>
                <a:spcPct val="90000"/>
              </a:lnSpc>
            </a:pPr>
            <a:r>
              <a:rPr lang="en-US" sz="2000" smtClean="0"/>
              <a:t>Specs Provided By A.M.P.I.(Canada)</a:t>
            </a:r>
          </a:p>
          <a:p>
            <a:pPr marL="0" indent="0" eaLnBrk="1" hangingPunct="1">
              <a:lnSpc>
                <a:spcPct val="90000"/>
              </a:lnSpc>
            </a:pPr>
            <a:r>
              <a:rPr lang="en-US" sz="2000" smtClean="0"/>
              <a:t>Moisture Content 12.93+or-0.27%</a:t>
            </a:r>
            <a:br>
              <a:rPr lang="en-US" sz="2000" smtClean="0"/>
            </a:br>
            <a:r>
              <a:rPr lang="en-US" sz="2000" smtClean="0"/>
              <a:t>Copper ( ppm ) 3.00</a:t>
            </a:r>
            <a:br>
              <a:rPr lang="en-US" sz="2000" smtClean="0"/>
            </a:br>
            <a:r>
              <a:rPr lang="en-US" sz="2000" smtClean="0"/>
              <a:t>Mineral Coateat 16.75+or-0.51%</a:t>
            </a:r>
            <a:br>
              <a:rPr lang="en-US" sz="2000" smtClean="0"/>
            </a:br>
            <a:r>
              <a:rPr lang="en-US" sz="2000" smtClean="0"/>
              <a:t>Iron ( ppm ) 102.26</a:t>
            </a:r>
            <a:br>
              <a:rPr lang="en-US" sz="2000" smtClean="0"/>
            </a:br>
            <a:r>
              <a:rPr lang="en-US" sz="2000" smtClean="0"/>
              <a:t>Oil Content 5.46+or-0.25%</a:t>
            </a:r>
            <a:br>
              <a:rPr lang="en-US" sz="2000" smtClean="0"/>
            </a:br>
            <a:r>
              <a:rPr lang="en-US" sz="2000" smtClean="0"/>
              <a:t>Fat 5.42%</a:t>
            </a:r>
            <a:br>
              <a:rPr lang="en-US" sz="2000" smtClean="0"/>
            </a:br>
            <a:r>
              <a:rPr lang="en-US" sz="2000" smtClean="0"/>
              <a:t>Crude Protein 5.93+or-0.19%</a:t>
            </a:r>
            <a:br>
              <a:rPr lang="en-US" sz="2000" smtClean="0"/>
            </a:br>
            <a:r>
              <a:rPr lang="en-US" sz="2000" smtClean="0"/>
              <a:t>Ash 24.71%</a:t>
            </a:r>
            <a:br>
              <a:rPr lang="en-US" sz="2000" smtClean="0"/>
            </a:br>
            <a:r>
              <a:rPr lang="en-US" sz="2000" smtClean="0"/>
              <a:t>Carbohydrate 58.93%</a:t>
            </a:r>
            <a:br>
              <a:rPr lang="en-US" sz="2000" smtClean="0"/>
            </a:br>
            <a:r>
              <a:rPr lang="en-US" sz="2000" smtClean="0"/>
              <a:t>VitaminE (mgl00g) 6.40</a:t>
            </a:r>
            <a:br>
              <a:rPr lang="en-US" sz="2000" smtClean="0"/>
            </a:br>
            <a:r>
              <a:rPr lang="en-US" sz="2000" smtClean="0"/>
              <a:t>Alginic Acid ~14.0%</a:t>
            </a:r>
            <a:br>
              <a:rPr lang="en-US" sz="2000" smtClean="0"/>
            </a:br>
            <a:r>
              <a:rPr lang="en-US" sz="2000" smtClean="0"/>
              <a:t>VitaminA (IU/100g) +10</a:t>
            </a:r>
            <a:br>
              <a:rPr lang="en-US" sz="2000" smtClean="0"/>
            </a:br>
            <a:endParaRPr lang="en-US" sz="2000" smtClean="0"/>
          </a:p>
        </p:txBody>
      </p:sp>
      <p:sp>
        <p:nvSpPr>
          <p:cNvPr id="39940" name="Rectangle 7"/>
          <p:cNvSpPr>
            <a:spLocks noGrp="1" noChangeArrowheads="1"/>
          </p:cNvSpPr>
          <p:nvPr>
            <p:ph type="body" sz="half" idx="2"/>
          </p:nvPr>
        </p:nvSpPr>
        <p:spPr>
          <a:xfrm>
            <a:off x="4191000" y="1066800"/>
            <a:ext cx="4953000" cy="5791200"/>
          </a:xfrm>
        </p:spPr>
        <p:txBody>
          <a:bodyPr/>
          <a:lstStyle/>
          <a:p>
            <a:pPr marL="0" indent="0" eaLnBrk="1" hangingPunct="1">
              <a:lnSpc>
                <a:spcPct val="80000"/>
              </a:lnSpc>
            </a:pPr>
            <a:r>
              <a:rPr lang="en-US" sz="2000" u="sng" smtClean="0"/>
              <a:t>Total Nitrogen 1%</a:t>
            </a:r>
            <a:br>
              <a:rPr lang="en-US" sz="2000" u="sng" smtClean="0"/>
            </a:br>
            <a:r>
              <a:rPr lang="en-US" sz="2000" smtClean="0"/>
              <a:t>Ascorbic Acid 10.70(mg/100g )</a:t>
            </a:r>
            <a:br>
              <a:rPr lang="en-US" sz="2000" smtClean="0"/>
            </a:br>
            <a:r>
              <a:rPr lang="en-US" sz="2000" u="sng" smtClean="0"/>
              <a:t>Phosphoric Acid 1%</a:t>
            </a:r>
            <a:r>
              <a:rPr lang="en-US" sz="2000" smtClean="0"/>
              <a:t/>
            </a:r>
            <a:br>
              <a:rPr lang="en-US" sz="2000" smtClean="0"/>
            </a:br>
            <a:r>
              <a:rPr lang="en-US" sz="2000" smtClean="0"/>
              <a:t>Cyanocbaiamin B12 0.02 (mg/kg)</a:t>
            </a:r>
            <a:br>
              <a:rPr lang="en-US" sz="2000" smtClean="0"/>
            </a:br>
            <a:r>
              <a:rPr lang="en-US" sz="2000" smtClean="0"/>
              <a:t>Soluble Potash 4%</a:t>
            </a:r>
            <a:br>
              <a:rPr lang="en-US" sz="2000" smtClean="0"/>
            </a:br>
            <a:r>
              <a:rPr lang="en-US" sz="2000" smtClean="0"/>
              <a:t>Pyridoxine B6 +0.03(mg/100g)</a:t>
            </a:r>
            <a:br>
              <a:rPr lang="en-US" sz="2000" smtClean="0"/>
            </a:br>
            <a:r>
              <a:rPr lang="en-US" sz="2000" smtClean="0"/>
              <a:t>Crude Fibre 3.70%</a:t>
            </a:r>
            <a:br>
              <a:rPr lang="en-US" sz="2000" smtClean="0"/>
            </a:br>
            <a:r>
              <a:rPr lang="en-US" sz="2000" smtClean="0"/>
              <a:t>Niacin B3 (mg/kg) 8.40</a:t>
            </a:r>
            <a:br>
              <a:rPr lang="en-US" sz="2000" smtClean="0"/>
            </a:br>
            <a:r>
              <a:rPr lang="en-US" sz="2000" smtClean="0"/>
              <a:t>Calcium 1.32%</a:t>
            </a:r>
            <a:br>
              <a:rPr lang="en-US" sz="2000" smtClean="0"/>
            </a:br>
            <a:r>
              <a:rPr lang="en-US" sz="2000" smtClean="0"/>
              <a:t>Riboflavin B2 0.04(mg/100g)</a:t>
            </a:r>
            <a:br>
              <a:rPr lang="en-US" sz="2000" smtClean="0"/>
            </a:br>
            <a:r>
              <a:rPr lang="en-US" sz="2000" smtClean="0"/>
              <a:t>Phosphorus 0.13%</a:t>
            </a:r>
            <a:br>
              <a:rPr lang="en-US" sz="2000" smtClean="0"/>
            </a:br>
            <a:r>
              <a:rPr lang="en-US" sz="2000" smtClean="0"/>
              <a:t>Thiamine B1 0.06(mg/100g)</a:t>
            </a:r>
            <a:br>
              <a:rPr lang="en-US" sz="2000" smtClean="0"/>
            </a:br>
            <a:r>
              <a:rPr lang="en-US" sz="2000" u="sng" smtClean="0"/>
              <a:t>Potassium 2.58%</a:t>
            </a:r>
            <a:r>
              <a:rPr lang="en-US" sz="2000" smtClean="0"/>
              <a:t/>
            </a:r>
            <a:br>
              <a:rPr lang="en-US" sz="2000" smtClean="0"/>
            </a:br>
            <a:r>
              <a:rPr lang="en-US" sz="2000" smtClean="0"/>
              <a:t>Iodine (mg/kg) 730.00</a:t>
            </a:r>
            <a:br>
              <a:rPr lang="en-US" sz="2000" smtClean="0"/>
            </a:br>
            <a:r>
              <a:rPr lang="en-US" sz="2000" smtClean="0"/>
              <a:t>Magnesium 1.00%</a:t>
            </a:r>
            <a:br>
              <a:rPr lang="en-US" sz="2000" smtClean="0"/>
            </a:br>
            <a:r>
              <a:rPr lang="en-US" sz="2000" smtClean="0"/>
              <a:t>Chromium (ppm) 1.49</a:t>
            </a:r>
            <a:br>
              <a:rPr lang="en-US" sz="2000" smtClean="0"/>
            </a:br>
            <a:r>
              <a:rPr lang="en-US" sz="2000" u="sng" smtClean="0"/>
              <a:t>Sodium 3.80%</a:t>
            </a:r>
            <a:r>
              <a:rPr lang="en-US" sz="2000" smtClean="0"/>
              <a:t/>
            </a:r>
            <a:br>
              <a:rPr lang="en-US" sz="2000" smtClean="0"/>
            </a:br>
            <a:r>
              <a:rPr lang="en-US" sz="2000" smtClean="0"/>
              <a:t>Fluoride(mg/kg) 22.00</a:t>
            </a:r>
            <a:br>
              <a:rPr lang="en-US" sz="2000" smtClean="0"/>
            </a:br>
            <a:r>
              <a:rPr lang="en-US" sz="2000" smtClean="0"/>
              <a:t>Zinc (ppm) 35.40</a:t>
            </a:r>
            <a:br>
              <a:rPr lang="en-US" sz="2000" smtClean="0"/>
            </a:br>
            <a:r>
              <a:rPr lang="en-US" sz="2000" smtClean="0"/>
              <a:t>Manganese(ppm) 4.00</a:t>
            </a:r>
          </a:p>
          <a:p>
            <a:pPr marL="0" indent="0" eaLnBrk="1" hangingPunct="1">
              <a:lnSpc>
                <a:spcPct val="90000"/>
              </a:lnSpc>
            </a:pPr>
            <a:endParaRPr lang="en-US" sz="2000" smtClean="0"/>
          </a:p>
        </p:txBody>
      </p:sp>
      <p:sp>
        <p:nvSpPr>
          <p:cNvPr id="5" name="5-Point Star 4"/>
          <p:cNvSpPr/>
          <p:nvPr/>
        </p:nvSpPr>
        <p:spPr bwMode="auto">
          <a:xfrm>
            <a:off x="4038600" y="4953000"/>
            <a:ext cx="304800" cy="3048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is.</a:t>
            </a:r>
            <a:endParaRPr lang="en-US" dirty="0"/>
          </a:p>
        </p:txBody>
      </p:sp>
      <p:sp>
        <p:nvSpPr>
          <p:cNvPr id="3" name="Text Placeholder 2"/>
          <p:cNvSpPr>
            <a:spLocks noGrp="1"/>
          </p:cNvSpPr>
          <p:nvPr>
            <p:ph type="body" sz="half" idx="1"/>
          </p:nvPr>
        </p:nvSpPr>
        <p:spPr>
          <a:xfrm>
            <a:off x="228600" y="685800"/>
            <a:ext cx="7848600" cy="5867400"/>
          </a:xfrm>
        </p:spPr>
        <p:txBody>
          <a:bodyPr/>
          <a:lstStyle/>
          <a:p>
            <a:pPr marL="0" indent="0">
              <a:buNone/>
            </a:pPr>
            <a:r>
              <a:rPr lang="en-US" dirty="0"/>
              <a:t>A</a:t>
            </a:r>
            <a:r>
              <a:rPr lang="en-US" dirty="0" smtClean="0"/>
              <a:t>ir</a:t>
            </a:r>
            <a:r>
              <a:rPr lang="en-US" dirty="0"/>
              <a:t>, water, decayed plant residue, organic matter</a:t>
            </a:r>
            <a:r>
              <a:rPr lang="en-US" dirty="0" smtClean="0"/>
              <a:t>, minerals, sand</a:t>
            </a:r>
            <a:r>
              <a:rPr lang="en-US" dirty="0"/>
              <a:t>, silt, and clay. </a:t>
            </a:r>
          </a:p>
          <a:p>
            <a:pPr marL="0" indent="0">
              <a:buNone/>
            </a:pPr>
            <a:r>
              <a:rPr lang="en-US" dirty="0" smtClean="0"/>
              <a:t>Increasing </a:t>
            </a:r>
            <a:r>
              <a:rPr lang="en-US" dirty="0"/>
              <a:t>soil organic matter typically improves soil </a:t>
            </a:r>
            <a:r>
              <a:rPr lang="en-US" dirty="0" smtClean="0"/>
              <a:t>health. </a:t>
            </a:r>
          </a:p>
          <a:p>
            <a:pPr marL="0" indent="0">
              <a:buNone/>
            </a:pPr>
            <a:r>
              <a:rPr lang="en-US" dirty="0" smtClean="0"/>
              <a:t>Healthy </a:t>
            </a:r>
            <a:r>
              <a:rPr lang="en-US" dirty="0"/>
              <a:t>soils are </a:t>
            </a:r>
            <a:r>
              <a:rPr lang="en-US" dirty="0" smtClean="0"/>
              <a:t>porous</a:t>
            </a:r>
            <a:r>
              <a:rPr lang="en-US" dirty="0"/>
              <a:t>, which allows air and water to </a:t>
            </a:r>
            <a:r>
              <a:rPr lang="en-US" dirty="0" smtClean="0"/>
              <a:t>move. </a:t>
            </a:r>
          </a:p>
          <a:p>
            <a:pPr marL="0" indent="0">
              <a:buNone/>
            </a:pPr>
            <a:r>
              <a:rPr lang="en-US" dirty="0" smtClean="0"/>
              <a:t>A </a:t>
            </a:r>
            <a:r>
              <a:rPr lang="en-US" dirty="0"/>
              <a:t>balance ensures a suitable habitat for soil organisms that support growing plants.</a:t>
            </a:r>
          </a:p>
        </p:txBody>
      </p:sp>
    </p:spTree>
    <p:extLst>
      <p:ext uri="{BB962C8B-B14F-4D97-AF65-F5344CB8AC3E}">
        <p14:creationId xmlns:p14="http://schemas.microsoft.com/office/powerpoint/2010/main" val="1964376233"/>
      </p:ext>
    </p:extLst>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28600"/>
            <a:ext cx="8613775" cy="898525"/>
          </a:xfrm>
        </p:spPr>
        <p:txBody>
          <a:bodyPr/>
          <a:lstStyle/>
          <a:p>
            <a:pPr algn="ctr" eaLnBrk="1" hangingPunct="1"/>
            <a:r>
              <a:rPr lang="en-US" sz="3200" smtClean="0"/>
              <a:t/>
            </a:r>
            <a:br>
              <a:rPr lang="en-US" sz="3200" smtClean="0"/>
            </a:br>
            <a:r>
              <a:rPr lang="en-US" sz="3200" smtClean="0"/>
              <a:t>Coffee Grounds</a:t>
            </a:r>
          </a:p>
        </p:txBody>
      </p:sp>
      <p:sp>
        <p:nvSpPr>
          <p:cNvPr id="40963" name="Rectangle 3"/>
          <p:cNvSpPr>
            <a:spLocks noGrp="1" noChangeArrowheads="1"/>
          </p:cNvSpPr>
          <p:nvPr>
            <p:ph type="body" idx="1"/>
          </p:nvPr>
        </p:nvSpPr>
        <p:spPr>
          <a:xfrm>
            <a:off x="303213" y="1371600"/>
            <a:ext cx="8307387" cy="5032375"/>
          </a:xfrm>
        </p:spPr>
        <p:txBody>
          <a:bodyPr/>
          <a:lstStyle/>
          <a:p>
            <a:pPr eaLnBrk="1" hangingPunct="1">
              <a:lnSpc>
                <a:spcPct val="90000"/>
              </a:lnSpc>
            </a:pPr>
            <a:r>
              <a:rPr lang="en-US" smtClean="0"/>
              <a:t>pH of 6.9.</a:t>
            </a:r>
          </a:p>
          <a:p>
            <a:pPr eaLnBrk="1" hangingPunct="1">
              <a:lnSpc>
                <a:spcPct val="90000"/>
              </a:lnSpc>
            </a:pPr>
            <a:r>
              <a:rPr lang="en-US" smtClean="0"/>
              <a:t>C:N 20:1.</a:t>
            </a:r>
          </a:p>
          <a:p>
            <a:pPr eaLnBrk="1" hangingPunct="1">
              <a:lnSpc>
                <a:spcPct val="90000"/>
              </a:lnSpc>
            </a:pPr>
            <a:r>
              <a:rPr lang="en-US" smtClean="0"/>
              <a:t>Add directly to the garden soil, filter too.</a:t>
            </a:r>
          </a:p>
          <a:p>
            <a:pPr eaLnBrk="1" hangingPunct="1">
              <a:lnSpc>
                <a:spcPct val="90000"/>
              </a:lnSpc>
            </a:pPr>
            <a:r>
              <a:rPr lang="en-US" smtClean="0"/>
              <a:t>For composting purposes, consider coffee grounds "green" material similar to grass clippings.</a:t>
            </a:r>
          </a:p>
          <a:p>
            <a:pPr eaLnBrk="1" hangingPunct="1">
              <a:lnSpc>
                <a:spcPct val="90000"/>
              </a:lnSpc>
            </a:pPr>
            <a:r>
              <a:rPr lang="en-US" smtClean="0"/>
              <a:t>1.5%N,   0%P,  .5%K.</a:t>
            </a:r>
          </a:p>
          <a:p>
            <a:pPr eaLnBrk="1" hangingPunct="1">
              <a:lnSpc>
                <a:spcPct val="90000"/>
              </a:lnSpc>
              <a:buFontTx/>
              <a:buNone/>
            </a:pPr>
            <a:r>
              <a:rPr lang="en-US" sz="1800" i="1" smtClean="0"/>
              <a:t>Bob Smith, WSU Master Gardener Program </a:t>
            </a:r>
          </a:p>
          <a:p>
            <a:pPr eaLnBrk="1" hangingPunct="1">
              <a:lnSpc>
                <a:spcPct val="90000"/>
              </a:lnSpc>
              <a:buFontTx/>
              <a:buNone/>
            </a:pPr>
            <a:r>
              <a:rPr lang="en-US" sz="1800" i="1" smtClean="0"/>
              <a:t>Manager, Thurston County</a:t>
            </a:r>
          </a:p>
        </p:txBody>
      </p:sp>
      <p:pic>
        <p:nvPicPr>
          <p:cNvPr id="40964" name="Picture 4" descr="coffee3"/>
          <p:cNvPicPr>
            <a:picLocks noChangeAspect="1" noChangeArrowheads="1" noCrop="1"/>
          </p:cNvPicPr>
          <p:nvPr/>
        </p:nvPicPr>
        <p:blipFill>
          <a:blip r:embed="rId2" cstate="print"/>
          <a:srcRect/>
          <a:stretch>
            <a:fillRect/>
          </a:stretch>
        </p:blipFill>
        <p:spPr bwMode="auto">
          <a:xfrm>
            <a:off x="6934200" y="685800"/>
            <a:ext cx="1428750" cy="1066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Soil Sulfur </a:t>
            </a:r>
          </a:p>
        </p:txBody>
      </p:sp>
      <p:sp>
        <p:nvSpPr>
          <p:cNvPr id="41987" name="Rectangle 3"/>
          <p:cNvSpPr>
            <a:spLocks noGrp="1" noChangeArrowheads="1"/>
          </p:cNvSpPr>
          <p:nvPr>
            <p:ph type="body" idx="1"/>
          </p:nvPr>
        </p:nvSpPr>
        <p:spPr>
          <a:xfrm>
            <a:off x="0" y="685800"/>
            <a:ext cx="8915400" cy="5867400"/>
          </a:xfrm>
        </p:spPr>
        <p:txBody>
          <a:bodyPr/>
          <a:lstStyle/>
          <a:p>
            <a:pPr eaLnBrk="1" hangingPunct="1">
              <a:lnSpc>
                <a:spcPct val="90000"/>
              </a:lnSpc>
            </a:pPr>
            <a:r>
              <a:rPr lang="en-US" b="0" smtClean="0">
                <a:solidFill>
                  <a:schemeClr val="tx2"/>
                </a:solidFill>
                <a:latin typeface="Verdana" pitchFamily="34" charset="0"/>
                <a:cs typeface="Arial" pitchFamily="34" charset="0"/>
              </a:rPr>
              <a:t>Essential element in supporting protein, enzymes, vitamins, and chlorophyll in plants, and nodule development in legumes.</a:t>
            </a:r>
            <a:r>
              <a:rPr lang="en-US" b="0" smtClean="0">
                <a:solidFill>
                  <a:srgbClr val="666666"/>
                </a:solidFill>
                <a:latin typeface="Verdana" pitchFamily="34" charset="0"/>
                <a:cs typeface="Arial" pitchFamily="34" charset="0"/>
              </a:rPr>
              <a:t> </a:t>
            </a:r>
          </a:p>
          <a:p>
            <a:pPr eaLnBrk="1" hangingPunct="1">
              <a:lnSpc>
                <a:spcPct val="90000"/>
              </a:lnSpc>
            </a:pPr>
            <a:endParaRPr lang="en-US" sz="900" b="0" smtClean="0">
              <a:solidFill>
                <a:srgbClr val="666666"/>
              </a:solidFill>
              <a:latin typeface="Verdana" pitchFamily="34" charset="0"/>
              <a:cs typeface="Arial" pitchFamily="34" charset="0"/>
            </a:endParaRPr>
          </a:p>
          <a:p>
            <a:pPr eaLnBrk="1" hangingPunct="1">
              <a:lnSpc>
                <a:spcPct val="90000"/>
              </a:lnSpc>
            </a:pPr>
            <a:r>
              <a:rPr lang="en-US" b="0" smtClean="0">
                <a:solidFill>
                  <a:schemeClr val="tx2"/>
                </a:solidFill>
                <a:latin typeface="Verdana" pitchFamily="34" charset="0"/>
                <a:cs typeface="Arial" pitchFamily="34" charset="0"/>
              </a:rPr>
              <a:t>Soil that is cold and wet or sandy can produce sulfur deficiencies.</a:t>
            </a:r>
            <a:endParaRPr lang="en-US" sz="900" b="0" smtClean="0">
              <a:solidFill>
                <a:schemeClr val="tx2"/>
              </a:solidFill>
              <a:latin typeface="Verdana" pitchFamily="34" charset="0"/>
              <a:cs typeface="Arial" pitchFamily="34" charset="0"/>
            </a:endParaRPr>
          </a:p>
          <a:p>
            <a:pPr eaLnBrk="1" hangingPunct="1">
              <a:lnSpc>
                <a:spcPct val="90000"/>
              </a:lnSpc>
            </a:pPr>
            <a:r>
              <a:rPr lang="en-US" b="0" smtClean="0">
                <a:solidFill>
                  <a:schemeClr val="tx2"/>
                </a:solidFill>
                <a:latin typeface="Verdana" pitchFamily="34" charset="0"/>
              </a:rPr>
              <a:t>Is needed by plants in about the same quantities as phosphorus.</a:t>
            </a:r>
          </a:p>
          <a:p>
            <a:pPr eaLnBrk="1" hangingPunct="1">
              <a:lnSpc>
                <a:spcPct val="90000"/>
              </a:lnSpc>
            </a:pPr>
            <a:r>
              <a:rPr lang="en-US" b="0" smtClean="0">
                <a:solidFill>
                  <a:schemeClr val="tx2"/>
                </a:solidFill>
                <a:latin typeface="Verdana" pitchFamily="34" charset="0"/>
              </a:rPr>
              <a:t>Sulfur is quite soluble and moves in the soil.</a:t>
            </a:r>
          </a:p>
        </p:txBody>
      </p:sp>
      <p:pic>
        <p:nvPicPr>
          <p:cNvPr id="43013" name="Picture 5" descr="http://upload.wikimedia.org/wikipedia/commons/thumb/2/2e/Sulfur.jpg/125px-Sulfur.jpg">
            <a:hlinkClick r:id="rId2" tooltip="Sulfur.jpg"/>
          </p:cNvPr>
          <p:cNvPicPr>
            <a:picLocks noChangeAspect="1" noChangeArrowheads="1"/>
          </p:cNvPicPr>
          <p:nvPr/>
        </p:nvPicPr>
        <p:blipFill>
          <a:blip r:embed="rId3" cstate="print"/>
          <a:srcRect/>
          <a:stretch>
            <a:fillRect/>
          </a:stretch>
        </p:blipFill>
        <p:spPr bwMode="auto">
          <a:xfrm>
            <a:off x="3925566" y="5181600"/>
            <a:ext cx="2524696" cy="1676400"/>
          </a:xfrm>
          <a:prstGeom prst="rect">
            <a:avLst/>
          </a:prstGeom>
          <a:noFill/>
          <a:effectLst>
            <a:softEdge rad="127000"/>
          </a:effectLst>
        </p:spPr>
      </p:pic>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smtClean="0"/>
              <a:t>Soil Sulfur</a:t>
            </a:r>
          </a:p>
        </p:txBody>
      </p:sp>
      <p:sp>
        <p:nvSpPr>
          <p:cNvPr id="43012" name="Rectangle 3"/>
          <p:cNvSpPr>
            <a:spLocks noGrp="1" noChangeArrowheads="1"/>
          </p:cNvSpPr>
          <p:nvPr>
            <p:ph type="body" idx="1"/>
          </p:nvPr>
        </p:nvSpPr>
        <p:spPr>
          <a:xfrm>
            <a:off x="0" y="990600"/>
            <a:ext cx="9144000" cy="5867400"/>
          </a:xfrm>
        </p:spPr>
        <p:txBody>
          <a:bodyPr/>
          <a:lstStyle/>
          <a:p>
            <a:pPr eaLnBrk="1" hangingPunct="1"/>
            <a:r>
              <a:rPr lang="en-US" b="0" smtClean="0">
                <a:solidFill>
                  <a:schemeClr val="tx2"/>
                </a:solidFill>
                <a:latin typeface="Verdana" pitchFamily="34" charset="0"/>
              </a:rPr>
              <a:t>To drop the pH of 100 square feet. </a:t>
            </a:r>
          </a:p>
          <a:p>
            <a:pPr eaLnBrk="1" hangingPunct="1"/>
            <a:endParaRPr lang="en-US" b="0" smtClean="0">
              <a:solidFill>
                <a:schemeClr val="tx2"/>
              </a:solidFill>
              <a:latin typeface="Verdana" pitchFamily="34" charset="0"/>
            </a:endParaRPr>
          </a:p>
          <a:p>
            <a:pPr eaLnBrk="1" hangingPunct="1"/>
            <a:endParaRPr lang="en-US" b="0" smtClean="0">
              <a:solidFill>
                <a:schemeClr val="tx2"/>
              </a:solidFill>
              <a:latin typeface="Verdana" pitchFamily="34" charset="0"/>
            </a:endParaRPr>
          </a:p>
          <a:p>
            <a:pPr eaLnBrk="1" hangingPunct="1"/>
            <a:endParaRPr lang="en-US" b="0" smtClean="0">
              <a:solidFill>
                <a:schemeClr val="tx2"/>
              </a:solidFill>
              <a:latin typeface="Verdana" pitchFamily="34" charset="0"/>
            </a:endParaRPr>
          </a:p>
          <a:p>
            <a:pPr eaLnBrk="1" hangingPunct="1"/>
            <a:endParaRPr lang="en-US" b="0" smtClean="0">
              <a:solidFill>
                <a:schemeClr val="tx2"/>
              </a:solidFill>
              <a:latin typeface="Verdana" pitchFamily="34" charset="0"/>
            </a:endParaRPr>
          </a:p>
          <a:p>
            <a:pPr eaLnBrk="1" hangingPunct="1"/>
            <a:r>
              <a:rPr lang="en-US" b="0" smtClean="0">
                <a:solidFill>
                  <a:schemeClr val="tx2"/>
                </a:solidFill>
                <a:latin typeface="Verdana" pitchFamily="34" charset="0"/>
              </a:rPr>
              <a:t>To much - toxic to the soil micro-life.</a:t>
            </a:r>
            <a:r>
              <a:rPr lang="en-US" smtClean="0">
                <a:solidFill>
                  <a:schemeClr val="tx2"/>
                </a:solidFill>
                <a:latin typeface="Verdana" pitchFamily="34" charset="0"/>
              </a:rPr>
              <a:t> </a:t>
            </a:r>
          </a:p>
          <a:p>
            <a:pPr eaLnBrk="1" hangingPunct="1"/>
            <a:r>
              <a:rPr lang="en-US" b="0" smtClean="0">
                <a:solidFill>
                  <a:schemeClr val="tx2"/>
                </a:solidFill>
                <a:latin typeface="Verdana" pitchFamily="34" charset="0"/>
              </a:rPr>
              <a:t>1 - 4 lbs per 100 sq ft.</a:t>
            </a:r>
          </a:p>
          <a:p>
            <a:pPr eaLnBrk="1" hangingPunct="1"/>
            <a:r>
              <a:rPr lang="en-US" b="0" smtClean="0">
                <a:solidFill>
                  <a:schemeClr val="tx2"/>
                </a:solidFill>
                <a:latin typeface="Verdana" pitchFamily="34" charset="0"/>
                <a:cs typeface="Arial" pitchFamily="34" charset="0"/>
              </a:rPr>
              <a:t>Sulfur sources: ammonium sulfate, gypsum, soil sulfur. </a:t>
            </a:r>
            <a:endParaRPr lang="en-US" sz="1600" b="0" smtClean="0">
              <a:solidFill>
                <a:schemeClr val="tx2"/>
              </a:solidFill>
              <a:latin typeface="Verdana" pitchFamily="34" charset="0"/>
              <a:cs typeface="Arial" pitchFamily="34" charset="0"/>
            </a:endParaRPr>
          </a:p>
          <a:p>
            <a:pPr eaLnBrk="1" hangingPunct="1"/>
            <a:r>
              <a:rPr lang="en-US" sz="1600" smtClean="0"/>
              <a:t> http://www.uidaho.edu/wq/wqfert/cis922.html</a:t>
            </a:r>
          </a:p>
          <a:p>
            <a:pPr eaLnBrk="1" hangingPunct="1"/>
            <a:r>
              <a:rPr lang="en-US" b="0" smtClean="0">
                <a:solidFill>
                  <a:schemeClr val="tx2"/>
                </a:solidFill>
                <a:latin typeface="Verdana" pitchFamily="34" charset="0"/>
              </a:rPr>
              <a:t> </a:t>
            </a:r>
          </a:p>
        </p:txBody>
      </p:sp>
      <p:graphicFrame>
        <p:nvGraphicFramePr>
          <p:cNvPr id="5" name="Table 4"/>
          <p:cNvGraphicFramePr>
            <a:graphicFrameLocks noGrp="1"/>
          </p:cNvGraphicFramePr>
          <p:nvPr/>
        </p:nvGraphicFramePr>
        <p:xfrm>
          <a:off x="457200" y="1600200"/>
          <a:ext cx="6096000" cy="2117598"/>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0">
                <a:tc gridSpan="4">
                  <a:txBody>
                    <a:bodyPr/>
                    <a:lstStyle/>
                    <a:p>
                      <a:pPr marL="0" marR="0" algn="ctr">
                        <a:lnSpc>
                          <a:spcPct val="115000"/>
                        </a:lnSpc>
                        <a:spcBef>
                          <a:spcPts val="0"/>
                        </a:spcBef>
                        <a:spcAft>
                          <a:spcPts val="0"/>
                        </a:spcAft>
                      </a:pPr>
                      <a:r>
                        <a:rPr lang="en-US" sz="1400" dirty="0">
                          <a:latin typeface="Times New Roman"/>
                          <a:ea typeface="Times New Roman"/>
                          <a:cs typeface="Times New Roman"/>
                        </a:rPr>
                        <a:t>Amounts of elemental S to decrease soil pH.</a:t>
                      </a:r>
                      <a:endParaRPr lang="en-US" sz="1400" dirty="0">
                        <a:latin typeface="Calibri"/>
                        <a:ea typeface="Times New Roman"/>
                        <a:cs typeface="Times New Roman"/>
                      </a:endParaRPr>
                    </a:p>
                  </a:txBody>
                  <a:tcPr marL="28575" marR="28575" marT="28575" marB="28575"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1400" b="1">
                          <a:latin typeface="Times New Roman"/>
                          <a:ea typeface="Times New Roman"/>
                          <a:cs typeface="Times New Roman"/>
                        </a:rPr>
                        <a:t>Initial soil pH</a:t>
                      </a:r>
                      <a:endParaRPr lang="en-US" sz="140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b="1">
                          <a:latin typeface="Times New Roman"/>
                          <a:ea typeface="Times New Roman"/>
                          <a:cs typeface="Times New Roman"/>
                        </a:rPr>
                        <a:t>Desired soil pH</a:t>
                      </a:r>
                      <a:endParaRPr lang="en-US" sz="1400">
                        <a:latin typeface="Calibri"/>
                        <a:ea typeface="Times New Roman"/>
                        <a:cs typeface="Times New Roman"/>
                      </a:endParaRPr>
                    </a:p>
                  </a:txBody>
                  <a:tcPr marL="28575" marR="28575" marT="28575" marB="28575" anchor="ctr">
                    <a:lnL>
                      <a:noFill/>
                    </a:lnL>
                    <a:lnR>
                      <a:noFill/>
                    </a:lnR>
                    <a:lnT>
                      <a:noFill/>
                    </a:lnT>
                    <a:lnB>
                      <a:noFill/>
                    </a:lnB>
                  </a:tcPr>
                </a:tc>
                <a:tc gridSpan="2">
                  <a:txBody>
                    <a:bodyPr/>
                    <a:lstStyle/>
                    <a:p>
                      <a:pPr marL="0" marR="0" algn="ctr">
                        <a:lnSpc>
                          <a:spcPct val="115000"/>
                        </a:lnSpc>
                        <a:spcBef>
                          <a:spcPts val="0"/>
                        </a:spcBef>
                        <a:spcAft>
                          <a:spcPts val="0"/>
                        </a:spcAft>
                      </a:pPr>
                      <a:r>
                        <a:rPr lang="en-US" sz="1400" b="1">
                          <a:latin typeface="Times New Roman"/>
                          <a:ea typeface="Times New Roman"/>
                          <a:cs typeface="Times New Roman"/>
                        </a:rPr>
                        <a:t>S per 100 ft</a:t>
                      </a:r>
                      <a:r>
                        <a:rPr lang="en-US" sz="1400" b="1" baseline="30000">
                          <a:latin typeface="Times New Roman"/>
                          <a:ea typeface="Times New Roman"/>
                          <a:cs typeface="Times New Roman"/>
                        </a:rPr>
                        <a:t>2</a:t>
                      </a:r>
                      <a:endParaRPr lang="en-US" sz="1400">
                        <a:latin typeface="Calibri"/>
                        <a:ea typeface="Times New Roman"/>
                        <a:cs typeface="Times New Roman"/>
                      </a:endParaRPr>
                    </a:p>
                  </a:txBody>
                  <a:tcPr marL="28575" marR="28575" marT="28575" marB="28575"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1"/>
                  </a:ext>
                </a:extLst>
              </a:tr>
              <a:tr h="0">
                <a:tc>
                  <a:txBody>
                    <a:bodyPr/>
                    <a:lstStyle/>
                    <a:p>
                      <a:pPr>
                        <a:lnSpc>
                          <a:spcPct val="115000"/>
                        </a:lnSpc>
                      </a:pPr>
                      <a:endParaRPr lang="en-US" sz="1400">
                        <a:latin typeface="Calibri"/>
                      </a:endParaRPr>
                    </a:p>
                  </a:txBody>
                  <a:tcPr marL="28575" marR="28575" marT="28575" marB="28575" anchor="ctr">
                    <a:lnL>
                      <a:noFill/>
                    </a:lnL>
                    <a:lnR>
                      <a:noFill/>
                    </a:lnR>
                    <a:lnT>
                      <a:noFill/>
                    </a:lnT>
                    <a:lnB>
                      <a:noFill/>
                    </a:lnB>
                  </a:tcPr>
                </a:tc>
                <a:tc>
                  <a:txBody>
                    <a:bodyPr/>
                    <a:lstStyle/>
                    <a:p>
                      <a:pPr>
                        <a:lnSpc>
                          <a:spcPct val="115000"/>
                        </a:lnSpc>
                      </a:pPr>
                      <a:endParaRPr lang="en-US" sz="1400">
                        <a:latin typeface="Calibri"/>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a:ea typeface="Times New Roman"/>
                          <a:cs typeface="Times New Roman"/>
                        </a:rPr>
                        <a:t>(lb)</a:t>
                      </a:r>
                      <a:endParaRPr lang="en-US" sz="140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a:ea typeface="Times New Roman"/>
                          <a:cs typeface="Times New Roman"/>
                        </a:rPr>
                        <a:t>(cups)</a:t>
                      </a:r>
                      <a:endParaRPr lang="en-US" sz="1400">
                        <a:latin typeface="Calibri"/>
                        <a:ea typeface="Times New Roman"/>
                        <a:cs typeface="Times New Roman"/>
                      </a:endParaRPr>
                    </a:p>
                  </a:txBody>
                  <a:tcPr marL="28575" marR="28575" marT="28575" marB="28575" anchor="ctr">
                    <a:lnL>
                      <a:noFill/>
                    </a:lnL>
                    <a:lnR>
                      <a:noFill/>
                    </a:lnR>
                    <a:lnT>
                      <a:noFill/>
                    </a:lnT>
                    <a:lnB>
                      <a:noFill/>
                    </a:lnB>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400">
                          <a:latin typeface="Times New Roman"/>
                          <a:ea typeface="Times New Roman"/>
                          <a:cs typeface="Times New Roman"/>
                        </a:rPr>
                        <a:t>7.5</a:t>
                      </a:r>
                      <a:endParaRPr lang="en-US" sz="140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a:ea typeface="Times New Roman"/>
                          <a:cs typeface="Times New Roman"/>
                        </a:rPr>
                        <a:t>6.5</a:t>
                      </a:r>
                      <a:endParaRPr lang="en-US" sz="140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a:ea typeface="Times New Roman"/>
                          <a:cs typeface="Times New Roman"/>
                        </a:rPr>
                        <a:t>1.5</a:t>
                      </a:r>
                      <a:endParaRPr lang="en-US" sz="140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a:ea typeface="Times New Roman"/>
                          <a:cs typeface="Times New Roman"/>
                        </a:rPr>
                        <a:t>3</a:t>
                      </a:r>
                      <a:endParaRPr lang="en-US" sz="1400">
                        <a:latin typeface="Calibri"/>
                        <a:ea typeface="Times New Roman"/>
                        <a:cs typeface="Times New Roman"/>
                      </a:endParaRPr>
                    </a:p>
                  </a:txBody>
                  <a:tcPr marL="28575" marR="28575" marT="28575" marB="28575" anchor="ctr">
                    <a:lnL>
                      <a:noFill/>
                    </a:lnL>
                    <a:lnR>
                      <a:noFill/>
                    </a:lnR>
                    <a:lnT>
                      <a:noFill/>
                    </a:lnT>
                    <a:lnB>
                      <a:noFill/>
                    </a:lnB>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400">
                          <a:latin typeface="Times New Roman"/>
                          <a:ea typeface="Times New Roman"/>
                          <a:cs typeface="Times New Roman"/>
                        </a:rPr>
                        <a:t>8.0</a:t>
                      </a:r>
                      <a:endParaRPr lang="en-US" sz="140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dirty="0">
                          <a:latin typeface="Times New Roman"/>
                          <a:ea typeface="Times New Roman"/>
                          <a:cs typeface="Times New Roman"/>
                        </a:rPr>
                        <a:t>6.5</a:t>
                      </a:r>
                      <a:endParaRPr lang="en-US" sz="1400" dirty="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a:ea typeface="Times New Roman"/>
                          <a:cs typeface="Times New Roman"/>
                        </a:rPr>
                        <a:t>3.5</a:t>
                      </a:r>
                      <a:endParaRPr lang="en-US" sz="140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a:ea typeface="Times New Roman"/>
                          <a:cs typeface="Times New Roman"/>
                        </a:rPr>
                        <a:t>7</a:t>
                      </a:r>
                      <a:endParaRPr lang="en-US" sz="1400">
                        <a:latin typeface="Calibri"/>
                        <a:ea typeface="Times New Roman"/>
                        <a:cs typeface="Times New Roman"/>
                      </a:endParaRPr>
                    </a:p>
                  </a:txBody>
                  <a:tcPr marL="28575" marR="28575" marT="28575" marB="28575" anchor="ctr">
                    <a:lnL>
                      <a:noFill/>
                    </a:lnL>
                    <a:lnR>
                      <a:noFill/>
                    </a:lnR>
                    <a:lnT>
                      <a:noFill/>
                    </a:lnT>
                    <a:lnB>
                      <a:noFill/>
                    </a:lnB>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400">
                          <a:latin typeface="Times New Roman"/>
                          <a:ea typeface="Times New Roman"/>
                          <a:cs typeface="Times New Roman"/>
                        </a:rPr>
                        <a:t>8.5</a:t>
                      </a:r>
                      <a:endParaRPr lang="en-US" sz="140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dirty="0">
                          <a:latin typeface="Times New Roman"/>
                          <a:ea typeface="Times New Roman"/>
                          <a:cs typeface="Times New Roman"/>
                        </a:rPr>
                        <a:t>6.5</a:t>
                      </a:r>
                      <a:endParaRPr lang="en-US" sz="1400" dirty="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a:ea typeface="Times New Roman"/>
                          <a:cs typeface="Times New Roman"/>
                        </a:rPr>
                        <a:t>4.0</a:t>
                      </a:r>
                      <a:endParaRPr lang="en-US" sz="140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a:ea typeface="Times New Roman"/>
                          <a:cs typeface="Times New Roman"/>
                        </a:rPr>
                        <a:t>8</a:t>
                      </a:r>
                      <a:endParaRPr lang="en-US" sz="1400">
                        <a:latin typeface="Calibri"/>
                        <a:ea typeface="Times New Roman"/>
                        <a:cs typeface="Times New Roman"/>
                      </a:endParaRPr>
                    </a:p>
                  </a:txBody>
                  <a:tcPr marL="28575" marR="28575" marT="28575" marB="28575" anchor="ctr">
                    <a:lnL>
                      <a:noFill/>
                    </a:lnL>
                    <a:lnR>
                      <a:noFill/>
                    </a:lnR>
                    <a:lnT>
                      <a:noFill/>
                    </a:lnT>
                    <a:lnB>
                      <a:noFill/>
                    </a:lnB>
                  </a:tcP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400">
                          <a:latin typeface="Times New Roman"/>
                          <a:ea typeface="Times New Roman"/>
                          <a:cs typeface="Times New Roman"/>
                        </a:rPr>
                        <a:t>9.0</a:t>
                      </a:r>
                      <a:endParaRPr lang="en-US" sz="140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dirty="0">
                          <a:latin typeface="Times New Roman"/>
                          <a:ea typeface="Times New Roman"/>
                          <a:cs typeface="Times New Roman"/>
                        </a:rPr>
                        <a:t>6.5</a:t>
                      </a:r>
                      <a:endParaRPr lang="en-US" sz="1400" dirty="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a:ea typeface="Times New Roman"/>
                          <a:cs typeface="Times New Roman"/>
                        </a:rPr>
                        <a:t>6.0</a:t>
                      </a:r>
                      <a:endParaRPr lang="en-US" sz="1400">
                        <a:latin typeface="Calibri"/>
                        <a:ea typeface="Times New Roman"/>
                        <a:cs typeface="Times New Roman"/>
                      </a:endParaRPr>
                    </a:p>
                  </a:txBody>
                  <a:tcPr marL="28575" marR="28575" marT="28575" marB="28575" anchor="ctr">
                    <a:lnL>
                      <a:noFill/>
                    </a:lnL>
                    <a:lnR>
                      <a:noFill/>
                    </a:lnR>
                    <a:lnT>
                      <a:noFill/>
                    </a:lnT>
                    <a:lnB>
                      <a:noFill/>
                    </a:lnB>
                  </a:tcPr>
                </a:tc>
                <a:tc>
                  <a:txBody>
                    <a:bodyPr/>
                    <a:lstStyle/>
                    <a:p>
                      <a:pPr marL="0" marR="0" algn="ctr">
                        <a:lnSpc>
                          <a:spcPct val="115000"/>
                        </a:lnSpc>
                        <a:spcBef>
                          <a:spcPts val="0"/>
                        </a:spcBef>
                        <a:spcAft>
                          <a:spcPts val="0"/>
                        </a:spcAft>
                      </a:pPr>
                      <a:r>
                        <a:rPr lang="en-US" sz="1400" dirty="0">
                          <a:latin typeface="Times New Roman"/>
                          <a:ea typeface="Times New Roman"/>
                          <a:cs typeface="Times New Roman"/>
                        </a:rPr>
                        <a:t>12</a:t>
                      </a:r>
                      <a:endParaRPr lang="en-US" sz="1400" dirty="0">
                        <a:latin typeface="Calibri"/>
                        <a:ea typeface="Times New Roman"/>
                        <a:cs typeface="Times New Roman"/>
                      </a:endParaRPr>
                    </a:p>
                  </a:txBody>
                  <a:tcPr marL="28575" marR="28575" marT="28575" marB="28575" anchor="ctr">
                    <a:lnL>
                      <a:noFill/>
                    </a:lnL>
                    <a:lnR>
                      <a:noFill/>
                    </a:lnR>
                    <a:lnT>
                      <a:noFill/>
                    </a:lnT>
                    <a:lnB>
                      <a:noFill/>
                    </a:lnB>
                  </a:tcPr>
                </a:tc>
                <a:extLst>
                  <a:ext uri="{0D108BD9-81ED-4DB2-BD59-A6C34878D82A}">
                    <a16:rowId xmlns:a16="http://schemas.microsoft.com/office/drawing/2014/main" val="10006"/>
                  </a:ext>
                </a:extLst>
              </a:tr>
            </a:tbl>
          </a:graphicData>
        </a:graphic>
      </p:graphicFrame>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609600"/>
            <a:ext cx="8385175" cy="1431925"/>
          </a:xfrm>
        </p:spPr>
        <p:txBody>
          <a:bodyPr/>
          <a:lstStyle/>
          <a:p>
            <a:pPr eaLnBrk="1" hangingPunct="1"/>
            <a:r>
              <a:rPr lang="en-US" smtClean="0"/>
              <a:t>Cottonseed Meal</a:t>
            </a:r>
            <a:br>
              <a:rPr lang="en-US" smtClean="0"/>
            </a:br>
            <a:endParaRPr lang="en-US" smtClean="0"/>
          </a:p>
        </p:txBody>
      </p:sp>
      <p:sp>
        <p:nvSpPr>
          <p:cNvPr id="44035" name="Rectangle 3"/>
          <p:cNvSpPr>
            <a:spLocks noGrp="1" noChangeArrowheads="1"/>
          </p:cNvSpPr>
          <p:nvPr>
            <p:ph type="body" idx="1"/>
          </p:nvPr>
        </p:nvSpPr>
        <p:spPr>
          <a:xfrm>
            <a:off x="381000" y="2209800"/>
            <a:ext cx="8763000" cy="4648200"/>
          </a:xfrm>
        </p:spPr>
        <p:txBody>
          <a:bodyPr/>
          <a:lstStyle/>
          <a:p>
            <a:pPr eaLnBrk="1" hangingPunct="1">
              <a:lnSpc>
                <a:spcPct val="90000"/>
              </a:lnSpc>
            </a:pPr>
            <a:r>
              <a:rPr lang="en-US" dirty="0" smtClean="0">
                <a:cs typeface="Arial" pitchFamily="34" charset="0"/>
              </a:rPr>
              <a:t>By-product from the extraction of oil from whole cottonseed.</a:t>
            </a:r>
            <a:r>
              <a:rPr lang="en-US" dirty="0" smtClean="0">
                <a:solidFill>
                  <a:srgbClr val="000000"/>
                </a:solidFill>
                <a:latin typeface="Times New Roman" pitchFamily="18" charset="0"/>
              </a:rPr>
              <a:t> </a:t>
            </a:r>
            <a:endParaRPr lang="en-US" dirty="0" smtClean="0">
              <a:latin typeface="Times New Roman" pitchFamily="18" charset="0"/>
            </a:endParaRPr>
          </a:p>
          <a:p>
            <a:pPr eaLnBrk="1" hangingPunct="1">
              <a:lnSpc>
                <a:spcPct val="90000"/>
              </a:lnSpc>
            </a:pPr>
            <a:r>
              <a:rPr lang="en-US" dirty="0" smtClean="0">
                <a:latin typeface="Times New Roman" pitchFamily="18" charset="0"/>
              </a:rPr>
              <a:t>7 – 2.5 – 1.5 </a:t>
            </a:r>
          </a:p>
          <a:p>
            <a:pPr eaLnBrk="1" hangingPunct="1">
              <a:lnSpc>
                <a:spcPct val="90000"/>
              </a:lnSpc>
            </a:pPr>
            <a:r>
              <a:rPr lang="en-US" dirty="0" smtClean="0">
                <a:latin typeface="Times New Roman" pitchFamily="18" charset="0"/>
              </a:rPr>
              <a:t>Slow release of nutrients.</a:t>
            </a:r>
          </a:p>
          <a:p>
            <a:pPr eaLnBrk="1" hangingPunct="1">
              <a:lnSpc>
                <a:spcPct val="90000"/>
              </a:lnSpc>
            </a:pPr>
            <a:r>
              <a:rPr lang="en-US" dirty="0" smtClean="0">
                <a:latin typeface="Times New Roman" pitchFamily="18" charset="0"/>
              </a:rPr>
              <a:t>Used as an all-purpose fertilizer for plants that require a lower soil </a:t>
            </a:r>
            <a:r>
              <a:rPr lang="en-US" dirty="0" err="1" smtClean="0">
                <a:latin typeface="Times New Roman" pitchFamily="18" charset="0"/>
              </a:rPr>
              <a:t>pH.</a:t>
            </a:r>
            <a:endParaRPr lang="en-US" dirty="0" smtClean="0">
              <a:latin typeface="Times New Roman" pitchFamily="18" charset="0"/>
            </a:endParaRPr>
          </a:p>
          <a:p>
            <a:pPr eaLnBrk="1" hangingPunct="1">
              <a:lnSpc>
                <a:spcPct val="90000"/>
              </a:lnSpc>
            </a:pPr>
            <a:r>
              <a:rPr lang="en-US" dirty="0" smtClean="0">
                <a:latin typeface="Times New Roman" pitchFamily="18" charset="0"/>
              </a:rPr>
              <a:t>Potatoes and Roses, any acid loving plants. </a:t>
            </a:r>
          </a:p>
          <a:p>
            <a:pPr eaLnBrk="1" hangingPunct="1">
              <a:lnSpc>
                <a:spcPct val="90000"/>
              </a:lnSpc>
            </a:pPr>
            <a:r>
              <a:rPr lang="en-US" dirty="0" smtClean="0">
                <a:latin typeface="Times New Roman" pitchFamily="18" charset="0"/>
              </a:rPr>
              <a:t>Use approximately 10 - 15 lbs. per 100 sq. ft.</a:t>
            </a:r>
            <a:r>
              <a:rPr lang="en-US" sz="2800" dirty="0" smtClean="0">
                <a:latin typeface="Times New Roman" pitchFamily="18" charset="0"/>
              </a:rPr>
              <a:t> </a:t>
            </a:r>
          </a:p>
        </p:txBody>
      </p:sp>
      <p:pic>
        <p:nvPicPr>
          <p:cNvPr id="44036" name="Picture 4" descr="cottonlogo1"/>
          <p:cNvPicPr>
            <a:picLocks noChangeAspect="1" noChangeArrowheads="1" noCrop="1"/>
          </p:cNvPicPr>
          <p:nvPr/>
        </p:nvPicPr>
        <p:blipFill>
          <a:blip r:embed="rId2" cstate="print"/>
          <a:srcRect/>
          <a:stretch>
            <a:fillRect/>
          </a:stretch>
        </p:blipFill>
        <p:spPr bwMode="auto">
          <a:xfrm>
            <a:off x="-2362200" y="2438400"/>
            <a:ext cx="107950" cy="152400"/>
          </a:xfrm>
          <a:prstGeom prst="rect">
            <a:avLst/>
          </a:prstGeom>
          <a:noFill/>
          <a:ln w="9525">
            <a:noFill/>
            <a:miter lim="800000"/>
            <a:headEnd/>
            <a:tailEnd/>
          </a:ln>
        </p:spPr>
      </p:pic>
      <p:pic>
        <p:nvPicPr>
          <p:cNvPr id="44037" name="Picture 5" descr="cottonballs1"/>
          <p:cNvPicPr>
            <a:picLocks noChangeAspect="1" noChangeArrowheads="1"/>
          </p:cNvPicPr>
          <p:nvPr/>
        </p:nvPicPr>
        <p:blipFill>
          <a:blip r:embed="rId3" cstate="print"/>
          <a:srcRect/>
          <a:stretch>
            <a:fillRect/>
          </a:stretch>
        </p:blipFill>
        <p:spPr bwMode="auto">
          <a:xfrm>
            <a:off x="4876800" y="685800"/>
            <a:ext cx="2362200" cy="1600200"/>
          </a:xfrm>
          <a:prstGeom prst="rect">
            <a:avLst/>
          </a:prstGeom>
          <a:noFill/>
          <a:ln w="9525">
            <a:noFill/>
            <a:miter lim="800000"/>
            <a:headEnd/>
            <a:tailEnd/>
          </a:ln>
        </p:spPr>
      </p:pic>
      <p:pic>
        <p:nvPicPr>
          <p:cNvPr id="44038" name="Picture 6" descr="cotton1"/>
          <p:cNvPicPr>
            <a:picLocks noChangeAspect="1" noChangeArrowheads="1"/>
          </p:cNvPicPr>
          <p:nvPr/>
        </p:nvPicPr>
        <p:blipFill>
          <a:blip r:embed="rId4" cstate="print"/>
          <a:srcRect/>
          <a:stretch>
            <a:fillRect/>
          </a:stretch>
        </p:blipFill>
        <p:spPr bwMode="auto">
          <a:xfrm>
            <a:off x="6632575" y="0"/>
            <a:ext cx="2511425" cy="1447800"/>
          </a:xfrm>
          <a:prstGeom prst="rect">
            <a:avLst/>
          </a:prstGeom>
          <a:noFill/>
          <a:ln w="9525">
            <a:noFill/>
            <a:miter lim="800000"/>
            <a:headEnd/>
            <a:tailEnd/>
          </a:ln>
        </p:spPr>
      </p:pic>
      <p:pic>
        <p:nvPicPr>
          <p:cNvPr id="46081" name="Picture 1" descr="C:\Users\catherinew\AppData\Local\Microsoft\Windows\Temporary Internet Files\Content.IE5\JTTHYAZT\MC900431529[1].png"/>
          <p:cNvPicPr>
            <a:picLocks noChangeAspect="1" noChangeArrowheads="1"/>
          </p:cNvPicPr>
          <p:nvPr/>
        </p:nvPicPr>
        <p:blipFill>
          <a:blip r:embed="rId5" cstate="print"/>
          <a:srcRect/>
          <a:stretch>
            <a:fillRect/>
          </a:stretch>
        </p:blipFill>
        <p:spPr bwMode="auto">
          <a:xfrm>
            <a:off x="8001143" y="4724400"/>
            <a:ext cx="1142857" cy="1142857"/>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838200"/>
            <a:ext cx="7848600" cy="468313"/>
          </a:xfrm>
        </p:spPr>
        <p:txBody>
          <a:bodyPr/>
          <a:lstStyle/>
          <a:p>
            <a:pPr eaLnBrk="1" hangingPunct="1"/>
            <a:r>
              <a:rPr lang="en-US" dirty="0" smtClean="0"/>
              <a:t>Soil Additives - others </a:t>
            </a:r>
          </a:p>
        </p:txBody>
      </p:sp>
      <p:sp>
        <p:nvSpPr>
          <p:cNvPr id="45059" name="Rectangle 3"/>
          <p:cNvSpPr>
            <a:spLocks noGrp="1" noChangeArrowheads="1"/>
          </p:cNvSpPr>
          <p:nvPr>
            <p:ph type="body" idx="1"/>
          </p:nvPr>
        </p:nvSpPr>
        <p:spPr>
          <a:xfrm>
            <a:off x="228600" y="1447800"/>
            <a:ext cx="7848600" cy="5105400"/>
          </a:xfrm>
        </p:spPr>
        <p:txBody>
          <a:bodyPr/>
          <a:lstStyle/>
          <a:p>
            <a:pPr lvl="2" eaLnBrk="1" hangingPunct="1">
              <a:buFont typeface="Symbol" pitchFamily="18" charset="2"/>
              <a:buChar char="·"/>
            </a:pPr>
            <a:r>
              <a:rPr lang="en-US" sz="3200" b="0" u="sng" dirty="0" smtClean="0">
                <a:solidFill>
                  <a:schemeClr val="tx2"/>
                </a:solidFill>
                <a:latin typeface="Corbel" pitchFamily="34" charset="0"/>
              </a:rPr>
              <a:t>Gypsum</a:t>
            </a:r>
            <a:r>
              <a:rPr lang="en-US" sz="2800" dirty="0" smtClean="0">
                <a:latin typeface="Corbel" pitchFamily="34" charset="0"/>
              </a:rPr>
              <a:t> (calcium sulfate) will keep the soil pH the same.</a:t>
            </a:r>
          </a:p>
          <a:p>
            <a:pPr lvl="2" eaLnBrk="1" hangingPunct="1">
              <a:buFont typeface="Symbol" pitchFamily="18" charset="2"/>
              <a:buChar char="·"/>
            </a:pPr>
            <a:r>
              <a:rPr lang="en-US" sz="3200" b="0" u="sng" dirty="0" smtClean="0">
                <a:solidFill>
                  <a:srgbClr val="000000"/>
                </a:solidFill>
                <a:latin typeface="Corbel" pitchFamily="34" charset="0"/>
              </a:rPr>
              <a:t>Limestone</a:t>
            </a:r>
            <a:r>
              <a:rPr lang="en-US" sz="2800" dirty="0" smtClean="0">
                <a:latin typeface="Corbel" pitchFamily="34" charset="0"/>
              </a:rPr>
              <a:t> (calcium carbonate) will raise the soil </a:t>
            </a:r>
            <a:r>
              <a:rPr lang="en-US" sz="2800" dirty="0" err="1" smtClean="0">
                <a:latin typeface="Corbel" pitchFamily="34" charset="0"/>
              </a:rPr>
              <a:t>pH.</a:t>
            </a:r>
            <a:endParaRPr lang="en-US" sz="2800" dirty="0" smtClean="0">
              <a:latin typeface="Corbel" pitchFamily="34" charset="0"/>
            </a:endParaRPr>
          </a:p>
          <a:p>
            <a:pPr lvl="2" eaLnBrk="1" hangingPunct="1">
              <a:buFont typeface="Symbol" pitchFamily="18" charset="2"/>
              <a:buChar char="·"/>
            </a:pPr>
            <a:r>
              <a:rPr lang="en-US" sz="3200" b="0" i="1" u="sng" dirty="0" smtClean="0">
                <a:solidFill>
                  <a:srgbClr val="000000"/>
                </a:solidFill>
                <a:latin typeface="Corbel" pitchFamily="34" charset="0"/>
              </a:rPr>
              <a:t>Epson salts</a:t>
            </a:r>
            <a:r>
              <a:rPr lang="en-US" sz="2800" dirty="0" smtClean="0">
                <a:latin typeface="Corbel" pitchFamily="34" charset="0"/>
              </a:rPr>
              <a:t>  (magnesium sulfate) for Magnesium deficiency.</a:t>
            </a:r>
          </a:p>
          <a:p>
            <a:pPr lvl="2" eaLnBrk="1" hangingPunct="1">
              <a:buFont typeface="Symbol" pitchFamily="18" charset="2"/>
              <a:buNone/>
            </a:pPr>
            <a:endParaRPr lang="en-US" sz="2800" dirty="0" smtClean="0">
              <a:latin typeface="Corbel" pitchFamily="34" charset="0"/>
            </a:endParaRPr>
          </a:p>
        </p:txBody>
      </p:sp>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Peat Moss</a:t>
            </a:r>
          </a:p>
        </p:txBody>
      </p:sp>
      <p:sp>
        <p:nvSpPr>
          <p:cNvPr id="46083" name="Rectangle 3"/>
          <p:cNvSpPr>
            <a:spLocks noGrp="1" noChangeArrowheads="1"/>
          </p:cNvSpPr>
          <p:nvPr>
            <p:ph type="body" idx="1"/>
          </p:nvPr>
        </p:nvSpPr>
        <p:spPr>
          <a:xfrm>
            <a:off x="304800" y="685800"/>
            <a:ext cx="8382000" cy="4648200"/>
          </a:xfrm>
        </p:spPr>
        <p:txBody>
          <a:bodyPr/>
          <a:lstStyle/>
          <a:p>
            <a:pPr eaLnBrk="1" hangingPunct="1"/>
            <a:r>
              <a:rPr lang="en-US" b="0" smtClean="0">
                <a:solidFill>
                  <a:schemeClr val="tx2"/>
                </a:solidFill>
              </a:rPr>
              <a:t>pH of 3.5 to 4.5.</a:t>
            </a:r>
          </a:p>
          <a:p>
            <a:pPr eaLnBrk="1" hangingPunct="1"/>
            <a:r>
              <a:rPr lang="en-US" smtClean="0">
                <a:solidFill>
                  <a:schemeClr val="tx2"/>
                </a:solidFill>
              </a:rPr>
              <a:t>In a garden, work 2" of peat into the top 6" of soil.</a:t>
            </a:r>
          </a:p>
          <a:p>
            <a:pPr eaLnBrk="1" hangingPunct="1"/>
            <a:r>
              <a:rPr lang="en-US" smtClean="0">
                <a:solidFill>
                  <a:schemeClr val="tx2"/>
                </a:solidFill>
              </a:rPr>
              <a:t>Aerates plant roots by loosening heavy clay soil. </a:t>
            </a:r>
          </a:p>
          <a:p>
            <a:pPr eaLnBrk="1" hangingPunct="1"/>
            <a:r>
              <a:rPr lang="en-US" smtClean="0">
                <a:solidFill>
                  <a:schemeClr val="tx2"/>
                </a:solidFill>
              </a:rPr>
              <a:t>Adds body to sandy soil. </a:t>
            </a:r>
          </a:p>
          <a:p>
            <a:pPr eaLnBrk="1" hangingPunct="1"/>
            <a:r>
              <a:rPr lang="en-US" smtClean="0">
                <a:solidFill>
                  <a:schemeClr val="tx2"/>
                </a:solidFill>
              </a:rPr>
              <a:t>Saves water by absorbing </a:t>
            </a:r>
          </a:p>
          <a:p>
            <a:pPr eaLnBrk="1" hangingPunct="1">
              <a:buFontTx/>
              <a:buNone/>
            </a:pPr>
            <a:r>
              <a:rPr lang="en-US" smtClean="0">
                <a:solidFill>
                  <a:schemeClr val="tx2"/>
                </a:solidFill>
              </a:rPr>
              <a:t>   and holding moisture. </a:t>
            </a:r>
          </a:p>
          <a:p>
            <a:pPr eaLnBrk="1" hangingPunct="1"/>
            <a:endParaRPr lang="en-US" smtClean="0"/>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Humates</a:t>
            </a:r>
          </a:p>
        </p:txBody>
      </p:sp>
      <p:sp>
        <p:nvSpPr>
          <p:cNvPr id="47107" name="Rectangle 3"/>
          <p:cNvSpPr>
            <a:spLocks noGrp="1" noChangeArrowheads="1"/>
          </p:cNvSpPr>
          <p:nvPr>
            <p:ph type="body" idx="1"/>
          </p:nvPr>
        </p:nvSpPr>
        <p:spPr>
          <a:xfrm>
            <a:off x="152400" y="685800"/>
            <a:ext cx="7848600" cy="5867400"/>
          </a:xfrm>
        </p:spPr>
        <p:txBody>
          <a:bodyPr/>
          <a:lstStyle/>
          <a:p>
            <a:pPr eaLnBrk="1" hangingPunct="1"/>
            <a:r>
              <a:rPr lang="en-US" smtClean="0"/>
              <a:t>Humates are developed from decomposed prehistoric deposits found in the western United States. </a:t>
            </a:r>
          </a:p>
          <a:p>
            <a:pPr eaLnBrk="1" hangingPunct="1"/>
            <a:endParaRPr lang="en-US" smtClean="0"/>
          </a:p>
          <a:p>
            <a:pPr eaLnBrk="1" hangingPunct="1"/>
            <a:r>
              <a:rPr lang="en-US" smtClean="0"/>
              <a:t>Natural compost piles first become peat, then humate, then lignite and eventually coal.</a:t>
            </a:r>
          </a:p>
          <a:p>
            <a:pPr eaLnBrk="1" hangingPunct="1"/>
            <a:endParaRPr lang="en-US" smtClean="0"/>
          </a:p>
          <a:p>
            <a:r>
              <a:rPr lang="en-US" smtClean="0"/>
              <a:t>Not a lot of detailed research.</a:t>
            </a:r>
          </a:p>
        </p:txBody>
      </p:sp>
      <p:pic>
        <p:nvPicPr>
          <p:cNvPr id="47108" name="Picture 4" descr="ag00043_"/>
          <p:cNvPicPr>
            <a:picLocks noChangeAspect="1" noChangeArrowheads="1" noCrop="1"/>
          </p:cNvPicPr>
          <p:nvPr/>
        </p:nvPicPr>
        <p:blipFill>
          <a:blip r:embed="rId2" cstate="print"/>
          <a:srcRect/>
          <a:stretch>
            <a:fillRect/>
          </a:stretch>
        </p:blipFill>
        <p:spPr bwMode="auto">
          <a:xfrm flipH="1">
            <a:off x="5943600" y="3810000"/>
            <a:ext cx="1600200" cy="21717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Humates </a:t>
            </a:r>
          </a:p>
        </p:txBody>
      </p:sp>
      <p:sp>
        <p:nvSpPr>
          <p:cNvPr id="49155" name="Rectangle 3"/>
          <p:cNvSpPr>
            <a:spLocks noGrp="1" noChangeArrowheads="1"/>
          </p:cNvSpPr>
          <p:nvPr>
            <p:ph type="body" idx="1"/>
          </p:nvPr>
        </p:nvSpPr>
        <p:spPr>
          <a:xfrm>
            <a:off x="304800" y="838200"/>
            <a:ext cx="8540750" cy="5257800"/>
          </a:xfrm>
        </p:spPr>
        <p:txBody>
          <a:bodyPr/>
          <a:lstStyle/>
          <a:p>
            <a:pPr marL="609600" indent="-609600" eaLnBrk="1" hangingPunct="1">
              <a:lnSpc>
                <a:spcPct val="90000"/>
              </a:lnSpc>
              <a:buFontTx/>
              <a:buNone/>
            </a:pPr>
            <a:r>
              <a:rPr lang="en-US" smtClean="0"/>
              <a:t>The humic acids (humic, ulmic and fulvic)</a:t>
            </a:r>
          </a:p>
          <a:p>
            <a:pPr marL="609600" indent="-609600" eaLnBrk="1" hangingPunct="1">
              <a:lnSpc>
                <a:spcPct val="90000"/>
              </a:lnSpc>
              <a:buFontTx/>
              <a:buNone/>
            </a:pPr>
            <a:r>
              <a:rPr lang="en-US" smtClean="0"/>
              <a:t>are essential to plants in three basic ways: </a:t>
            </a:r>
          </a:p>
          <a:p>
            <a:pPr marL="609600" indent="-609600" eaLnBrk="1" hangingPunct="1">
              <a:lnSpc>
                <a:spcPct val="90000"/>
              </a:lnSpc>
              <a:buFontTx/>
              <a:buNone/>
            </a:pPr>
            <a:endParaRPr lang="en-US" u="sng" smtClean="0"/>
          </a:p>
          <a:p>
            <a:pPr marL="609600" indent="-609600" eaLnBrk="1" hangingPunct="1">
              <a:lnSpc>
                <a:spcPct val="90000"/>
              </a:lnSpc>
              <a:buFontTx/>
              <a:buAutoNum type="arabicPeriod"/>
            </a:pPr>
            <a:r>
              <a:rPr lang="en-US" u="sng" smtClean="0"/>
              <a:t>Humic acid</a:t>
            </a:r>
            <a:r>
              <a:rPr lang="en-US" smtClean="0"/>
              <a:t> enables plants to extract nutrients from the soil. </a:t>
            </a:r>
          </a:p>
          <a:p>
            <a:pPr marL="609600" indent="-609600" eaLnBrk="1" hangingPunct="1">
              <a:lnSpc>
                <a:spcPct val="90000"/>
              </a:lnSpc>
              <a:buFontTx/>
              <a:buAutoNum type="arabicPeriod"/>
            </a:pPr>
            <a:r>
              <a:rPr lang="en-US" u="sng" smtClean="0"/>
              <a:t>Ulmic acid</a:t>
            </a:r>
            <a:r>
              <a:rPr lang="en-US" smtClean="0"/>
              <a:t> stimulates and increases root growth.</a:t>
            </a:r>
          </a:p>
          <a:p>
            <a:pPr marL="609600" indent="-609600" eaLnBrk="1" hangingPunct="1">
              <a:lnSpc>
                <a:spcPct val="90000"/>
              </a:lnSpc>
              <a:buFontTx/>
              <a:buAutoNum type="arabicPeriod"/>
            </a:pPr>
            <a:r>
              <a:rPr lang="en-US" u="sng" smtClean="0"/>
              <a:t>Fulvic acid</a:t>
            </a:r>
            <a:r>
              <a:rPr lang="en-US" smtClean="0"/>
              <a:t> helps plants overcome stress, enhances the bio-availability of important trace minerals and their uptake.</a:t>
            </a:r>
          </a:p>
        </p:txBody>
      </p:sp>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latin typeface="Arial" pitchFamily="34" charset="0"/>
                <a:cs typeface="Arial" pitchFamily="34" charset="0"/>
              </a:rPr>
              <a:t>Lignite, (a. k. a.) leonardite,</a:t>
            </a:r>
          </a:p>
        </p:txBody>
      </p:sp>
      <p:sp>
        <p:nvSpPr>
          <p:cNvPr id="50179" name="Rectangle 3"/>
          <p:cNvSpPr>
            <a:spLocks noGrp="1" noChangeArrowheads="1"/>
          </p:cNvSpPr>
          <p:nvPr>
            <p:ph type="body" idx="1"/>
          </p:nvPr>
        </p:nvSpPr>
        <p:spPr>
          <a:xfrm>
            <a:off x="228600" y="1371600"/>
            <a:ext cx="7848600" cy="3733800"/>
          </a:xfrm>
        </p:spPr>
        <p:txBody>
          <a:bodyPr/>
          <a:lstStyle/>
          <a:p>
            <a:pPr eaLnBrk="1" hangingPunct="1"/>
            <a:r>
              <a:rPr lang="en-US" b="0" smtClean="0">
                <a:solidFill>
                  <a:schemeClr val="tx2"/>
                </a:solidFill>
                <a:latin typeface="Verdana" pitchFamily="34" charset="0"/>
                <a:cs typeface="Arial" pitchFamily="34" charset="0"/>
              </a:rPr>
              <a:t>Low rank coal between peat and sub-bituminous.</a:t>
            </a:r>
            <a:r>
              <a:rPr lang="en-US" b="0" smtClean="0">
                <a:solidFill>
                  <a:schemeClr val="tx2"/>
                </a:solidFill>
                <a:latin typeface="Verdana" pitchFamily="34" charset="0"/>
              </a:rPr>
              <a:t> </a:t>
            </a:r>
          </a:p>
          <a:p>
            <a:pPr eaLnBrk="1" hangingPunct="1"/>
            <a:r>
              <a:rPr lang="en-US" b="0" smtClean="0">
                <a:solidFill>
                  <a:schemeClr val="tx2"/>
                </a:solidFill>
                <a:latin typeface="Verdana" pitchFamily="34" charset="0"/>
                <a:cs typeface="Arial" pitchFamily="34" charset="0"/>
              </a:rPr>
              <a:t>Some qualities as a fertilizer due to its high humic acid. </a:t>
            </a:r>
            <a:endParaRPr lang="en-US" b="0" smtClean="0">
              <a:solidFill>
                <a:schemeClr val="tx2"/>
              </a:solidFill>
              <a:latin typeface="Verdana" pitchFamily="34" charset="0"/>
            </a:endParaRPr>
          </a:p>
          <a:p>
            <a:pPr eaLnBrk="1" hangingPunct="1"/>
            <a:r>
              <a:rPr lang="en-US" b="0" smtClean="0">
                <a:solidFill>
                  <a:schemeClr val="tx2"/>
                </a:solidFill>
                <a:latin typeface="Verdana" pitchFamily="34" charset="0"/>
              </a:rPr>
              <a:t>3 to 45 pounds per 1000 sq. ft.</a:t>
            </a:r>
          </a:p>
          <a:p>
            <a:pPr eaLnBrk="1" hangingPunct="1"/>
            <a:r>
              <a:rPr lang="en-US" b="0" smtClean="0">
                <a:solidFill>
                  <a:schemeClr val="tx2"/>
                </a:solidFill>
                <a:latin typeface="Verdana" pitchFamily="34" charset="0"/>
              </a:rPr>
              <a:t>pH determinate?</a:t>
            </a:r>
            <a:r>
              <a:rPr lang="en-US" smtClean="0">
                <a:latin typeface="Arial Narrow" pitchFamily="34" charset="0"/>
              </a:rPr>
              <a:t> </a:t>
            </a:r>
            <a:endParaRPr lang="en-US" smtClean="0"/>
          </a:p>
        </p:txBody>
      </p:sp>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Fish</a:t>
            </a:r>
          </a:p>
        </p:txBody>
      </p:sp>
      <p:sp>
        <p:nvSpPr>
          <p:cNvPr id="51203" name="Rectangle 3"/>
          <p:cNvSpPr>
            <a:spLocks noGrp="1" noChangeArrowheads="1"/>
          </p:cNvSpPr>
          <p:nvPr>
            <p:ph type="body" idx="1"/>
          </p:nvPr>
        </p:nvSpPr>
        <p:spPr>
          <a:xfrm>
            <a:off x="304800" y="1752600"/>
            <a:ext cx="7848600" cy="4419600"/>
          </a:xfrm>
        </p:spPr>
        <p:txBody>
          <a:bodyPr/>
          <a:lstStyle/>
          <a:p>
            <a:pPr eaLnBrk="1" hangingPunct="1"/>
            <a:r>
              <a:rPr lang="en-US" smtClean="0">
                <a:cs typeface="Arial" pitchFamily="34" charset="0"/>
              </a:rPr>
              <a:t>Fish emulsion is a concentrated liquid made from fish scraps. </a:t>
            </a:r>
          </a:p>
          <a:p>
            <a:pPr eaLnBrk="1" hangingPunct="1"/>
            <a:r>
              <a:rPr lang="en-US" smtClean="0">
                <a:cs typeface="Arial" pitchFamily="34" charset="0"/>
              </a:rPr>
              <a:t>The content may vary with the manufacturer. </a:t>
            </a:r>
          </a:p>
          <a:p>
            <a:pPr eaLnBrk="1" hangingPunct="1"/>
            <a:r>
              <a:rPr lang="en-US" smtClean="0">
                <a:cs typeface="Arial" pitchFamily="34" charset="0"/>
              </a:rPr>
              <a:t>A source of slow-release (water-insoluble) nitrogen and trace elements. </a:t>
            </a:r>
          </a:p>
          <a:p>
            <a:pPr eaLnBrk="1" hangingPunct="1"/>
            <a:r>
              <a:rPr lang="en-US" smtClean="0">
                <a:cs typeface="Arial" pitchFamily="34" charset="0"/>
              </a:rPr>
              <a:t>It can be used as a foliar fertilizer.</a:t>
            </a:r>
          </a:p>
        </p:txBody>
      </p:sp>
      <p:pic>
        <p:nvPicPr>
          <p:cNvPr id="51204" name="Picture 4" descr="bubblessmc1"/>
          <p:cNvPicPr>
            <a:picLocks noChangeAspect="1" noChangeArrowheads="1" noCrop="1"/>
          </p:cNvPicPr>
          <p:nvPr/>
        </p:nvPicPr>
        <p:blipFill>
          <a:blip r:embed="rId2" cstate="print"/>
          <a:srcRect/>
          <a:stretch>
            <a:fillRect/>
          </a:stretch>
        </p:blipFill>
        <p:spPr bwMode="auto">
          <a:xfrm>
            <a:off x="7010400" y="533400"/>
            <a:ext cx="1752600" cy="6096000"/>
          </a:xfrm>
          <a:prstGeom prst="rect">
            <a:avLst/>
          </a:prstGeom>
          <a:noFill/>
          <a:ln w="9525">
            <a:noFill/>
            <a:miter lim="800000"/>
            <a:headEnd/>
            <a:tailEnd/>
          </a:ln>
        </p:spPr>
      </p:pic>
      <p:pic>
        <p:nvPicPr>
          <p:cNvPr id="51205" name="Picture 5" descr="fishtrollcrab2"/>
          <p:cNvPicPr>
            <a:picLocks noChangeAspect="1" noChangeArrowheads="1"/>
          </p:cNvPicPr>
          <p:nvPr/>
        </p:nvPicPr>
        <p:blipFill>
          <a:blip r:embed="rId3" cstate="print"/>
          <a:srcRect/>
          <a:stretch>
            <a:fillRect/>
          </a:stretch>
        </p:blipFill>
        <p:spPr bwMode="auto">
          <a:xfrm>
            <a:off x="5943600" y="3352800"/>
            <a:ext cx="982663" cy="593725"/>
          </a:xfrm>
          <a:prstGeom prst="rect">
            <a:avLst/>
          </a:prstGeom>
          <a:noFill/>
          <a:ln w="9525">
            <a:noFill/>
            <a:miter lim="800000"/>
            <a:headEnd/>
            <a:tailEnd/>
          </a:ln>
        </p:spPr>
      </p:pic>
      <p:pic>
        <p:nvPicPr>
          <p:cNvPr id="51206" name="Picture 7" descr="fishswiming1"/>
          <p:cNvPicPr>
            <a:picLocks noChangeAspect="1" noChangeArrowheads="1" noCrop="1"/>
          </p:cNvPicPr>
          <p:nvPr/>
        </p:nvPicPr>
        <p:blipFill>
          <a:blip r:embed="rId4" cstate="print"/>
          <a:srcRect/>
          <a:stretch>
            <a:fillRect/>
          </a:stretch>
        </p:blipFill>
        <p:spPr bwMode="auto">
          <a:xfrm>
            <a:off x="0" y="0"/>
            <a:ext cx="9144000" cy="178276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a vital </a:t>
            </a:r>
            <a:r>
              <a:rPr lang="en-US" dirty="0"/>
              <a:t>natural resource </a:t>
            </a:r>
          </a:p>
        </p:txBody>
      </p:sp>
      <p:sp>
        <p:nvSpPr>
          <p:cNvPr id="3" name="Text Placeholder 2"/>
          <p:cNvSpPr>
            <a:spLocks noGrp="1"/>
          </p:cNvSpPr>
          <p:nvPr>
            <p:ph type="body" sz="half" idx="1"/>
          </p:nvPr>
        </p:nvSpPr>
        <p:spPr>
          <a:xfrm>
            <a:off x="228600" y="685800"/>
            <a:ext cx="8763000" cy="5867400"/>
          </a:xfrm>
        </p:spPr>
        <p:txBody>
          <a:bodyPr/>
          <a:lstStyle/>
          <a:p>
            <a:r>
              <a:rPr lang="en-US" dirty="0" smtClean="0"/>
              <a:t>More </a:t>
            </a:r>
            <a:r>
              <a:rPr lang="en-US" dirty="0"/>
              <a:t>than one million organisms in a single teaspoon of Earth, soil is the starting point for plant, animal and human life</a:t>
            </a:r>
            <a:r>
              <a:rPr lang="en-US" dirty="0" smtClean="0"/>
              <a:t>.</a:t>
            </a:r>
          </a:p>
          <a:p>
            <a:r>
              <a:rPr lang="en-US" dirty="0"/>
              <a:t>the Soil Health </a:t>
            </a:r>
            <a:r>
              <a:rPr lang="en-US" dirty="0" smtClean="0"/>
              <a:t>Institute.</a:t>
            </a:r>
          </a:p>
          <a:p>
            <a:pPr lvl="1"/>
            <a:r>
              <a:rPr lang="en-US" dirty="0"/>
              <a:t>safeguard and enhance the vitality and productivity of the soil. </a:t>
            </a:r>
            <a:endParaRPr lang="en-US" dirty="0" smtClean="0"/>
          </a:p>
          <a:p>
            <a:pPr lvl="1"/>
            <a:r>
              <a:rPr lang="en-US" dirty="0"/>
              <a:t>provide </a:t>
            </a:r>
            <a:r>
              <a:rPr lang="en-US" dirty="0" smtClean="0"/>
              <a:t>research </a:t>
            </a:r>
            <a:r>
              <a:rPr lang="en-US" dirty="0"/>
              <a:t>funding </a:t>
            </a:r>
            <a:r>
              <a:rPr lang="en-US" dirty="0" smtClean="0"/>
              <a:t>to better understand </a:t>
            </a:r>
            <a:r>
              <a:rPr lang="en-US" dirty="0"/>
              <a:t>soil. </a:t>
            </a:r>
            <a:endParaRPr lang="en-US" dirty="0" smtClean="0"/>
          </a:p>
          <a:p>
            <a:pPr lvl="1"/>
            <a:r>
              <a:rPr lang="en-US" dirty="0">
                <a:hlinkClick r:id="rId2"/>
              </a:rPr>
              <a:t>www.soilhealthinstitute.org</a:t>
            </a:r>
            <a:r>
              <a:rPr lang="en-US" dirty="0"/>
              <a:t>.</a:t>
            </a:r>
          </a:p>
        </p:txBody>
      </p:sp>
    </p:spTree>
    <p:extLst>
      <p:ext uri="{BB962C8B-B14F-4D97-AF65-F5344CB8AC3E}">
        <p14:creationId xmlns:p14="http://schemas.microsoft.com/office/powerpoint/2010/main" val="154781111"/>
      </p:ext>
    </p:extLst>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Fish Bone Meal</a:t>
            </a:r>
          </a:p>
        </p:txBody>
      </p:sp>
      <p:sp>
        <p:nvSpPr>
          <p:cNvPr id="52227" name="Rectangle 3"/>
          <p:cNvSpPr>
            <a:spLocks noGrp="1" noChangeArrowheads="1"/>
          </p:cNvSpPr>
          <p:nvPr>
            <p:ph type="body" idx="1"/>
          </p:nvPr>
        </p:nvSpPr>
        <p:spPr>
          <a:xfrm>
            <a:off x="533400" y="1905000"/>
            <a:ext cx="8305800" cy="4648200"/>
          </a:xfrm>
        </p:spPr>
        <p:txBody>
          <a:bodyPr/>
          <a:lstStyle/>
          <a:p>
            <a:pPr eaLnBrk="1" hangingPunct="1"/>
            <a:r>
              <a:rPr lang="en-US" smtClean="0">
                <a:cs typeface="Arial" pitchFamily="34" charset="0"/>
              </a:rPr>
              <a:t>Contains dried and ground fish scraps, crab meal and fish manure. </a:t>
            </a:r>
          </a:p>
          <a:p>
            <a:pPr lvl="1" eaLnBrk="1" hangingPunct="1"/>
            <a:r>
              <a:rPr lang="en-US" smtClean="0">
                <a:cs typeface="Arial" pitchFamily="34" charset="0"/>
              </a:rPr>
              <a:t>It contains about 6 to 10 % nitrogen, 4 to 10 % phosphate and about 1% potassium. </a:t>
            </a:r>
          </a:p>
          <a:p>
            <a:pPr lvl="1" eaLnBrk="1" hangingPunct="1"/>
            <a:endParaRPr lang="en-US" smtClean="0">
              <a:cs typeface="Arial" pitchFamily="34" charset="0"/>
            </a:endParaRPr>
          </a:p>
          <a:p>
            <a:pPr lvl="1" eaLnBrk="1" hangingPunct="1"/>
            <a:endParaRPr lang="en-US" smtClean="0">
              <a:cs typeface="Arial" pitchFamily="34" charset="0"/>
            </a:endParaRPr>
          </a:p>
          <a:p>
            <a:pPr lvl="1" eaLnBrk="1" hangingPunct="1"/>
            <a:r>
              <a:rPr lang="en-US" smtClean="0">
                <a:cs typeface="Arial" pitchFamily="34" charset="0"/>
              </a:rPr>
              <a:t>    Fish bone meal also supplies other minor and micronutrients important for plant growth. </a:t>
            </a:r>
          </a:p>
        </p:txBody>
      </p:sp>
      <p:pic>
        <p:nvPicPr>
          <p:cNvPr id="52228" name="Picture 4" descr="fishtrollsalmon1"/>
          <p:cNvPicPr>
            <a:picLocks noChangeAspect="1" noChangeArrowheads="1"/>
          </p:cNvPicPr>
          <p:nvPr/>
        </p:nvPicPr>
        <p:blipFill>
          <a:blip r:embed="rId2" cstate="print"/>
          <a:srcRect/>
          <a:stretch>
            <a:fillRect/>
          </a:stretch>
        </p:blipFill>
        <p:spPr bwMode="auto">
          <a:xfrm>
            <a:off x="609600" y="4876800"/>
            <a:ext cx="855663" cy="1371600"/>
          </a:xfrm>
          <a:prstGeom prst="rect">
            <a:avLst/>
          </a:prstGeom>
          <a:noFill/>
          <a:ln w="9525">
            <a:noFill/>
            <a:miter lim="800000"/>
            <a:headEnd/>
            <a:tailEnd/>
          </a:ln>
        </p:spPr>
      </p:pic>
      <p:pic>
        <p:nvPicPr>
          <p:cNvPr id="52230" name="Picture 6" descr="ag00180_"/>
          <p:cNvPicPr>
            <a:picLocks noChangeAspect="1" noChangeArrowheads="1" noCrop="1"/>
          </p:cNvPicPr>
          <p:nvPr/>
        </p:nvPicPr>
        <p:blipFill>
          <a:blip r:embed="rId3" cstate="print"/>
          <a:srcRect/>
          <a:stretch>
            <a:fillRect/>
          </a:stretch>
        </p:blipFill>
        <p:spPr bwMode="auto">
          <a:xfrm>
            <a:off x="5486400" y="228600"/>
            <a:ext cx="3352800" cy="12954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Blood Meal</a:t>
            </a:r>
          </a:p>
        </p:txBody>
      </p:sp>
      <p:sp>
        <p:nvSpPr>
          <p:cNvPr id="53251" name="Rectangle 3"/>
          <p:cNvSpPr>
            <a:spLocks noGrp="1" noChangeArrowheads="1"/>
          </p:cNvSpPr>
          <p:nvPr>
            <p:ph type="body" idx="1"/>
          </p:nvPr>
        </p:nvSpPr>
        <p:spPr>
          <a:xfrm>
            <a:off x="533400" y="1524000"/>
            <a:ext cx="7315200" cy="4038600"/>
          </a:xfrm>
        </p:spPr>
        <p:txBody>
          <a:bodyPr/>
          <a:lstStyle/>
          <a:p>
            <a:pPr eaLnBrk="1" hangingPunct="1">
              <a:lnSpc>
                <a:spcPct val="90000"/>
              </a:lnSpc>
            </a:pPr>
            <a:r>
              <a:rPr lang="en-US" smtClean="0">
                <a:cs typeface="Arial" pitchFamily="34" charset="0"/>
              </a:rPr>
              <a:t>Obtained from slaughterhouses. </a:t>
            </a:r>
          </a:p>
          <a:p>
            <a:pPr eaLnBrk="1" hangingPunct="1">
              <a:lnSpc>
                <a:spcPct val="90000"/>
              </a:lnSpc>
            </a:pPr>
            <a:r>
              <a:rPr lang="en-US" smtClean="0">
                <a:cs typeface="Arial" pitchFamily="34" charset="0"/>
              </a:rPr>
              <a:t>Contains 12 % nitrogen, 2 % phosphate and 0.6 % potassium </a:t>
            </a:r>
          </a:p>
          <a:p>
            <a:pPr lvl="1" eaLnBrk="1" hangingPunct="1">
              <a:lnSpc>
                <a:spcPct val="90000"/>
              </a:lnSpc>
            </a:pPr>
            <a:r>
              <a:rPr lang="en-US" smtClean="0">
                <a:cs typeface="Arial" pitchFamily="34" charset="0"/>
              </a:rPr>
              <a:t>12-2-.6.</a:t>
            </a:r>
          </a:p>
          <a:p>
            <a:pPr eaLnBrk="1" hangingPunct="1">
              <a:lnSpc>
                <a:spcPct val="90000"/>
              </a:lnSpc>
            </a:pPr>
            <a:r>
              <a:rPr lang="en-US" b="0" smtClean="0">
                <a:solidFill>
                  <a:schemeClr val="tx2"/>
                </a:solidFill>
                <a:cs typeface="Arial" pitchFamily="34" charset="0"/>
              </a:rPr>
              <a:t>It is very soluble, excessive amounts will burn plant foliage.</a:t>
            </a:r>
          </a:p>
          <a:p>
            <a:pPr eaLnBrk="1" hangingPunct="1">
              <a:lnSpc>
                <a:spcPct val="90000"/>
              </a:lnSpc>
            </a:pPr>
            <a:r>
              <a:rPr lang="en-US" smtClean="0">
                <a:cs typeface="Arial" pitchFamily="34" charset="0"/>
              </a:rPr>
              <a:t>Use 5 lbs, per 100 sq. ft .</a:t>
            </a:r>
          </a:p>
        </p:txBody>
      </p:sp>
      <p:pic>
        <p:nvPicPr>
          <p:cNvPr id="36865" name="Picture 1" descr="C:\Users\catherinew\AppData\Local\Microsoft\Windows\Temporary Internet Files\Content.IE5\JTTHYAZT\MC900431529[1].png"/>
          <p:cNvPicPr>
            <a:picLocks noChangeAspect="1" noChangeArrowheads="1"/>
          </p:cNvPicPr>
          <p:nvPr/>
        </p:nvPicPr>
        <p:blipFill>
          <a:blip r:embed="rId2" cstate="print"/>
          <a:srcRect/>
          <a:stretch>
            <a:fillRect/>
          </a:stretch>
        </p:blipFill>
        <p:spPr bwMode="auto">
          <a:xfrm>
            <a:off x="5715000" y="4038600"/>
            <a:ext cx="1371600" cy="13716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Bone Meal</a:t>
            </a:r>
          </a:p>
        </p:txBody>
      </p:sp>
      <p:sp>
        <p:nvSpPr>
          <p:cNvPr id="54275" name="Rectangle 3"/>
          <p:cNvSpPr>
            <a:spLocks noGrp="1" noChangeArrowheads="1"/>
          </p:cNvSpPr>
          <p:nvPr>
            <p:ph type="body" idx="1"/>
          </p:nvPr>
        </p:nvSpPr>
        <p:spPr>
          <a:xfrm>
            <a:off x="152400" y="1447800"/>
            <a:ext cx="7848600" cy="3810000"/>
          </a:xfrm>
        </p:spPr>
        <p:txBody>
          <a:bodyPr/>
          <a:lstStyle/>
          <a:p>
            <a:pPr eaLnBrk="1" hangingPunct="1"/>
            <a:r>
              <a:rPr lang="en-US" smtClean="0">
                <a:cs typeface="Arial" pitchFamily="34" charset="0"/>
              </a:rPr>
              <a:t>A white powder obtained from ground, raw, or steamed animal bones. </a:t>
            </a:r>
          </a:p>
          <a:p>
            <a:pPr eaLnBrk="1" hangingPunct="1"/>
            <a:r>
              <a:rPr lang="en-US" smtClean="0">
                <a:cs typeface="Arial" pitchFamily="34" charset="0"/>
              </a:rPr>
              <a:t>About 22 % phosphate. 0-22-0.</a:t>
            </a:r>
          </a:p>
          <a:p>
            <a:pPr eaLnBrk="1" hangingPunct="1"/>
            <a:r>
              <a:rPr lang="en-US" smtClean="0">
                <a:cs typeface="Arial" pitchFamily="34" charset="0"/>
              </a:rPr>
              <a:t>Raw bone meal will release nutrients more slowly than steamed bone meal.</a:t>
            </a:r>
            <a:endParaRPr lang="en-US" smtClean="0"/>
          </a:p>
        </p:txBody>
      </p:sp>
      <p:pic>
        <p:nvPicPr>
          <p:cNvPr id="35841" name="Picture 1" descr="C:\Users\catherinew\AppData\Local\Microsoft\Windows\Temporary Internet Files\Content.IE5\JTTHYAZT\MC900431529[1].png"/>
          <p:cNvPicPr>
            <a:picLocks noChangeAspect="1" noChangeArrowheads="1"/>
          </p:cNvPicPr>
          <p:nvPr/>
        </p:nvPicPr>
        <p:blipFill>
          <a:blip r:embed="rId2" cstate="print"/>
          <a:srcRect/>
          <a:stretch>
            <a:fillRect/>
          </a:stretch>
        </p:blipFill>
        <p:spPr bwMode="auto">
          <a:xfrm>
            <a:off x="7772400" y="3505200"/>
            <a:ext cx="1142857" cy="1142857"/>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Soybean Meal</a:t>
            </a:r>
          </a:p>
        </p:txBody>
      </p:sp>
      <p:sp>
        <p:nvSpPr>
          <p:cNvPr id="55299" name="Rectangle 3"/>
          <p:cNvSpPr>
            <a:spLocks noGrp="1" noChangeArrowheads="1"/>
          </p:cNvSpPr>
          <p:nvPr>
            <p:ph type="body" idx="1"/>
          </p:nvPr>
        </p:nvSpPr>
        <p:spPr/>
        <p:txBody>
          <a:bodyPr/>
          <a:lstStyle/>
          <a:p>
            <a:pPr eaLnBrk="1" hangingPunct="1"/>
            <a:r>
              <a:rPr lang="en-US" smtClean="0">
                <a:latin typeface="Times New Roman" pitchFamily="18" charset="0"/>
              </a:rPr>
              <a:t>N 7% -P 2% - K1% slow releasing. </a:t>
            </a:r>
          </a:p>
          <a:p>
            <a:pPr eaLnBrk="1" hangingPunct="1"/>
            <a:r>
              <a:rPr lang="en-US" smtClean="0">
                <a:latin typeface="Times New Roman" pitchFamily="18" charset="0"/>
              </a:rPr>
              <a:t>Best to work in prior to planting. </a:t>
            </a:r>
          </a:p>
          <a:p>
            <a:pPr eaLnBrk="1" hangingPunct="1"/>
            <a:r>
              <a:rPr lang="en-US" smtClean="0">
                <a:latin typeface="Times New Roman" pitchFamily="18" charset="0"/>
              </a:rPr>
              <a:t>Use from 5 - 15 lbs. per 100 sq. ft.</a:t>
            </a:r>
          </a:p>
          <a:p>
            <a:pPr eaLnBrk="1" hangingPunct="1"/>
            <a:r>
              <a:rPr lang="en-US" smtClean="0">
                <a:latin typeface="Times New Roman" pitchFamily="18" charset="0"/>
              </a:rPr>
              <a:t>More soybeans are grown in the U.S. than anywhere else in the world. </a:t>
            </a:r>
            <a:endParaRPr lang="en-US" smtClean="0"/>
          </a:p>
        </p:txBody>
      </p:sp>
      <p:pic>
        <p:nvPicPr>
          <p:cNvPr id="55300" name="Picture 4" descr="soybeanmeal oil1"/>
          <p:cNvPicPr>
            <a:picLocks noChangeAspect="1" noChangeArrowheads="1"/>
          </p:cNvPicPr>
          <p:nvPr/>
        </p:nvPicPr>
        <p:blipFill>
          <a:blip r:embed="rId2" cstate="print"/>
          <a:srcRect/>
          <a:stretch>
            <a:fillRect/>
          </a:stretch>
        </p:blipFill>
        <p:spPr bwMode="auto">
          <a:xfrm>
            <a:off x="6172200" y="4343400"/>
            <a:ext cx="2693988" cy="2514600"/>
          </a:xfrm>
          <a:prstGeom prst="rect">
            <a:avLst/>
          </a:prstGeom>
          <a:noFill/>
          <a:ln w="9525">
            <a:noFill/>
            <a:miter lim="800000"/>
            <a:headEnd/>
            <a:tailEnd/>
          </a:ln>
        </p:spPr>
      </p:pic>
      <p:pic>
        <p:nvPicPr>
          <p:cNvPr id="55301" name="Picture 5" descr="soybeans1"/>
          <p:cNvPicPr>
            <a:picLocks noChangeAspect="1" noChangeArrowheads="1"/>
          </p:cNvPicPr>
          <p:nvPr/>
        </p:nvPicPr>
        <p:blipFill>
          <a:blip r:embed="rId3" cstate="print"/>
          <a:srcRect/>
          <a:stretch>
            <a:fillRect/>
          </a:stretch>
        </p:blipFill>
        <p:spPr bwMode="auto">
          <a:xfrm>
            <a:off x="3962400" y="3505200"/>
            <a:ext cx="2209800" cy="1798638"/>
          </a:xfrm>
          <a:prstGeom prst="rect">
            <a:avLst/>
          </a:prstGeom>
          <a:noFill/>
          <a:ln w="9525">
            <a:noFill/>
            <a:miter lim="800000"/>
            <a:headEnd/>
            <a:tailEnd/>
          </a:ln>
        </p:spPr>
      </p:pic>
      <p:pic>
        <p:nvPicPr>
          <p:cNvPr id="34817" name="Picture 1" descr="C:\Users\catherinew\AppData\Local\Microsoft\Windows\Temporary Internet Files\Content.IE5\JTTHYAZT\MC900431529[1].png"/>
          <p:cNvPicPr>
            <a:picLocks noChangeAspect="1" noChangeArrowheads="1"/>
          </p:cNvPicPr>
          <p:nvPr/>
        </p:nvPicPr>
        <p:blipFill>
          <a:blip r:embed="rId4" cstate="print"/>
          <a:srcRect/>
          <a:stretch>
            <a:fillRect/>
          </a:stretch>
        </p:blipFill>
        <p:spPr bwMode="auto">
          <a:xfrm>
            <a:off x="7772543" y="2895600"/>
            <a:ext cx="1371457" cy="1371457"/>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533400"/>
            <a:ext cx="7848600" cy="685800"/>
          </a:xfrm>
        </p:spPr>
        <p:txBody>
          <a:bodyPr/>
          <a:lstStyle/>
          <a:p>
            <a:pPr algn="ctr" eaLnBrk="1" hangingPunct="1"/>
            <a:r>
              <a:rPr lang="en-US" smtClean="0"/>
              <a:t>Natural Weed Control  </a:t>
            </a:r>
            <a:br>
              <a:rPr lang="en-US" smtClean="0"/>
            </a:br>
            <a:r>
              <a:rPr lang="en-US" smtClean="0">
                <a:solidFill>
                  <a:schemeClr val="folHlink"/>
                </a:solidFill>
              </a:rPr>
              <a:t>Corn Gluten Meal</a:t>
            </a:r>
          </a:p>
        </p:txBody>
      </p:sp>
      <p:sp>
        <p:nvSpPr>
          <p:cNvPr id="105475" name="Rectangle 3"/>
          <p:cNvSpPr>
            <a:spLocks noGrp="1" noChangeArrowheads="1"/>
          </p:cNvSpPr>
          <p:nvPr>
            <p:ph type="body" idx="1"/>
          </p:nvPr>
        </p:nvSpPr>
        <p:spPr>
          <a:xfrm>
            <a:off x="533400" y="1828800"/>
            <a:ext cx="7848600" cy="4191000"/>
          </a:xfrm>
        </p:spPr>
        <p:txBody>
          <a:bodyPr/>
          <a:lstStyle/>
          <a:p>
            <a:pPr eaLnBrk="1" hangingPunct="1">
              <a:lnSpc>
                <a:spcPct val="90000"/>
              </a:lnSpc>
            </a:pPr>
            <a:r>
              <a:rPr lang="en-US" sz="2800" dirty="0" smtClean="0"/>
              <a:t>Iowa State University researcher Nick Christians.</a:t>
            </a:r>
          </a:p>
          <a:p>
            <a:pPr eaLnBrk="1" hangingPunct="1">
              <a:lnSpc>
                <a:spcPct val="90000"/>
              </a:lnSpc>
            </a:pPr>
            <a:r>
              <a:rPr lang="en-US" sz="2800" dirty="0" smtClean="0"/>
              <a:t>Protein part of the corn: corn-gluten meal (CGM), a corn milling byproduct-could inhibit root growth. </a:t>
            </a:r>
          </a:p>
          <a:p>
            <a:pPr eaLnBrk="1" hangingPunct="1">
              <a:lnSpc>
                <a:spcPct val="90000"/>
              </a:lnSpc>
            </a:pPr>
            <a:r>
              <a:rPr lang="en-US" sz="2800" dirty="0" smtClean="0"/>
              <a:t>Contains 9 - 10% nitrogen by weight, ideal "weed and feed" product. *</a:t>
            </a:r>
          </a:p>
          <a:p>
            <a:pPr eaLnBrk="1" hangingPunct="1">
              <a:lnSpc>
                <a:spcPct val="90000"/>
              </a:lnSpc>
            </a:pPr>
            <a:r>
              <a:rPr lang="en-US" sz="2800" dirty="0" smtClean="0"/>
              <a:t>Applied pre-emerge in spring and fall, applied at 1 lb./100 sq. ft. * </a:t>
            </a:r>
            <a:r>
              <a:rPr lang="en-US" sz="1400" dirty="0" smtClean="0"/>
              <a:t>CSU soil lab recommendation. </a:t>
            </a:r>
          </a:p>
        </p:txBody>
      </p:sp>
    </p:spTree>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Grape Pomace </a:t>
            </a:r>
          </a:p>
        </p:txBody>
      </p:sp>
      <p:sp>
        <p:nvSpPr>
          <p:cNvPr id="56323" name="Rectangle 3"/>
          <p:cNvSpPr>
            <a:spLocks noGrp="1" noChangeArrowheads="1"/>
          </p:cNvSpPr>
          <p:nvPr>
            <p:ph type="body" idx="1"/>
          </p:nvPr>
        </p:nvSpPr>
        <p:spPr>
          <a:xfrm>
            <a:off x="381000" y="1066800"/>
            <a:ext cx="8007350" cy="4191000"/>
          </a:xfrm>
        </p:spPr>
        <p:txBody>
          <a:bodyPr/>
          <a:lstStyle/>
          <a:p>
            <a:pPr eaLnBrk="1" hangingPunct="1"/>
            <a:r>
              <a:rPr lang="en-US" i="1" smtClean="0">
                <a:solidFill>
                  <a:schemeClr val="tx2"/>
                </a:solidFill>
                <a:latin typeface="Verdana" pitchFamily="34" charset="0"/>
              </a:rPr>
              <a:t>Improves alkaline soils.</a:t>
            </a:r>
            <a:r>
              <a:rPr lang="en-US" smtClean="0">
                <a:solidFill>
                  <a:schemeClr val="tx2"/>
                </a:solidFill>
                <a:latin typeface="Verdana" pitchFamily="34" charset="0"/>
              </a:rPr>
              <a:t>  </a:t>
            </a:r>
          </a:p>
          <a:p>
            <a:pPr eaLnBrk="1" hangingPunct="1"/>
            <a:r>
              <a:rPr lang="en-US" smtClean="0">
                <a:solidFill>
                  <a:schemeClr val="tx2"/>
                </a:solidFill>
                <a:latin typeface="Verdana" pitchFamily="34" charset="0"/>
              </a:rPr>
              <a:t>By-product of wine.</a:t>
            </a:r>
          </a:p>
          <a:p>
            <a:pPr eaLnBrk="1" hangingPunct="1"/>
            <a:r>
              <a:rPr lang="en-US" smtClean="0">
                <a:solidFill>
                  <a:schemeClr val="tx2"/>
                </a:solidFill>
                <a:latin typeface="Verdana" pitchFamily="34" charset="0"/>
              </a:rPr>
              <a:t>Very acidic, pH 3.0. </a:t>
            </a:r>
          </a:p>
          <a:p>
            <a:pPr eaLnBrk="1" hangingPunct="1"/>
            <a:r>
              <a:rPr lang="en-US" smtClean="0">
                <a:solidFill>
                  <a:schemeClr val="tx2"/>
                </a:solidFill>
                <a:latin typeface="Verdana" pitchFamily="34" charset="0"/>
              </a:rPr>
              <a:t>N 3%- P 1%- K2%.</a:t>
            </a:r>
          </a:p>
          <a:p>
            <a:pPr eaLnBrk="1" hangingPunct="1"/>
            <a:r>
              <a:rPr lang="en-US" smtClean="0">
                <a:solidFill>
                  <a:schemeClr val="tx2"/>
                </a:solidFill>
                <a:latin typeface="Verdana" pitchFamily="34" charset="0"/>
                <a:cs typeface="Arial" pitchFamily="34" charset="0"/>
              </a:rPr>
              <a:t>Reduction of nematode population on plant roots and in the soil? </a:t>
            </a:r>
            <a:r>
              <a:rPr lang="en-US" sz="1800" b="0" smtClean="0">
                <a:solidFill>
                  <a:schemeClr val="tx2"/>
                </a:solidFill>
                <a:cs typeface="Arial" pitchFamily="34" charset="0"/>
              </a:rPr>
              <a:t>ISHS Acta Horticulturae 532:</a:t>
            </a:r>
            <a:r>
              <a:rPr lang="en-US" sz="1800" smtClean="0">
                <a:solidFill>
                  <a:schemeClr val="tx2"/>
                </a:solidFill>
                <a:cs typeface="Arial" pitchFamily="34" charset="0"/>
              </a:rPr>
              <a:t> </a:t>
            </a:r>
            <a:r>
              <a:rPr lang="en-US" sz="1800" b="0" smtClean="0">
                <a:solidFill>
                  <a:schemeClr val="tx2"/>
                </a:solidFill>
                <a:cs typeface="Arial" pitchFamily="34" charset="0"/>
                <a:hlinkClick r:id="rId2"/>
              </a:rPr>
              <a:t>International Symposium on Chemical and Non-Chemical Soil and Substrate Disinfectation</a:t>
            </a:r>
            <a:r>
              <a:rPr lang="en-US" sz="1800" smtClean="0">
                <a:solidFill>
                  <a:schemeClr val="tx2"/>
                </a:solidFill>
                <a:cs typeface="Arial" pitchFamily="34" charset="0"/>
              </a:rPr>
              <a:t> .</a:t>
            </a:r>
            <a:endParaRPr lang="en-US" sz="1800" smtClean="0">
              <a:solidFill>
                <a:schemeClr val="tx2"/>
              </a:solidFill>
            </a:endParaRPr>
          </a:p>
        </p:txBody>
      </p:sp>
    </p:spTree>
  </p:cSld>
  <p:clrMapOvr>
    <a:masterClrMapping/>
  </p:clrMapOvr>
  <p:transition spd="med">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Feathers</a:t>
            </a:r>
          </a:p>
        </p:txBody>
      </p:sp>
      <p:sp>
        <p:nvSpPr>
          <p:cNvPr id="57347" name="Rectangle 3"/>
          <p:cNvSpPr>
            <a:spLocks noGrp="1" noChangeArrowheads="1"/>
          </p:cNvSpPr>
          <p:nvPr>
            <p:ph type="body" idx="1"/>
          </p:nvPr>
        </p:nvSpPr>
        <p:spPr>
          <a:xfrm>
            <a:off x="228600" y="1295400"/>
            <a:ext cx="7848600" cy="5257800"/>
          </a:xfrm>
        </p:spPr>
        <p:txBody>
          <a:bodyPr/>
          <a:lstStyle/>
          <a:p>
            <a:pPr eaLnBrk="1" hangingPunct="1"/>
            <a:r>
              <a:rPr lang="en-US" dirty="0" smtClean="0">
                <a:cs typeface="Arial" pitchFamily="34" charset="0"/>
              </a:rPr>
              <a:t>Feather meal is made of dried and ground chicken feathers and contains about 11-15 % nitrogen (only). </a:t>
            </a:r>
          </a:p>
          <a:p>
            <a:pPr eaLnBrk="1" hangingPunct="1"/>
            <a:r>
              <a:rPr lang="en-US" dirty="0" err="1" smtClean="0">
                <a:cs typeface="Arial" pitchFamily="34" charset="0"/>
              </a:rPr>
              <a:t>Hydrolysed</a:t>
            </a:r>
            <a:r>
              <a:rPr lang="en-US" dirty="0" smtClean="0">
                <a:cs typeface="Arial" pitchFamily="34" charset="0"/>
              </a:rPr>
              <a:t> feather meal is steam-treated to make its nitrogen more soluble. </a:t>
            </a:r>
          </a:p>
          <a:p>
            <a:pPr eaLnBrk="1" hangingPunct="1"/>
            <a:r>
              <a:rPr lang="en-US" dirty="0" smtClean="0">
                <a:cs typeface="Arial" pitchFamily="34" charset="0"/>
              </a:rPr>
              <a:t>10-15 lbs. per 1,000 sq. ft.</a:t>
            </a:r>
          </a:p>
        </p:txBody>
      </p:sp>
      <p:pic>
        <p:nvPicPr>
          <p:cNvPr id="57348" name="Picture 4" descr="feather2"/>
          <p:cNvPicPr>
            <a:picLocks noChangeAspect="1" noChangeArrowheads="1"/>
          </p:cNvPicPr>
          <p:nvPr/>
        </p:nvPicPr>
        <p:blipFill>
          <a:blip r:embed="rId2" cstate="print"/>
          <a:srcRect/>
          <a:stretch>
            <a:fillRect/>
          </a:stretch>
        </p:blipFill>
        <p:spPr bwMode="auto">
          <a:xfrm>
            <a:off x="5410200" y="4876800"/>
            <a:ext cx="2438400" cy="1752600"/>
          </a:xfrm>
          <a:prstGeom prst="rect">
            <a:avLst/>
          </a:prstGeom>
          <a:noFill/>
          <a:ln w="9525">
            <a:noFill/>
            <a:miter lim="800000"/>
            <a:headEnd/>
            <a:tailEnd/>
          </a:ln>
        </p:spPr>
      </p:pic>
      <p:pic>
        <p:nvPicPr>
          <p:cNvPr id="57349" name="Picture 5" descr="feathers1"/>
          <p:cNvPicPr>
            <a:picLocks noChangeAspect="1" noChangeArrowheads="1"/>
          </p:cNvPicPr>
          <p:nvPr/>
        </p:nvPicPr>
        <p:blipFill>
          <a:blip r:embed="rId3" cstate="print"/>
          <a:srcRect/>
          <a:stretch>
            <a:fillRect/>
          </a:stretch>
        </p:blipFill>
        <p:spPr bwMode="auto">
          <a:xfrm>
            <a:off x="3810000" y="0"/>
            <a:ext cx="1981200" cy="1219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Alfalfa</a:t>
            </a:r>
          </a:p>
        </p:txBody>
      </p:sp>
      <p:sp>
        <p:nvSpPr>
          <p:cNvPr id="58371" name="Rectangle 3"/>
          <p:cNvSpPr>
            <a:spLocks noGrp="1" noChangeArrowheads="1"/>
          </p:cNvSpPr>
          <p:nvPr>
            <p:ph type="body" idx="1"/>
          </p:nvPr>
        </p:nvSpPr>
        <p:spPr/>
        <p:txBody>
          <a:bodyPr/>
          <a:lstStyle/>
          <a:p>
            <a:pPr eaLnBrk="1" hangingPunct="1"/>
            <a:r>
              <a:rPr lang="en-US" dirty="0" smtClean="0">
                <a:cs typeface="Arial" pitchFamily="34" charset="0"/>
              </a:rPr>
              <a:t>Alfalfa pellets, available as an animal feed from farm suppliers.</a:t>
            </a:r>
          </a:p>
          <a:p>
            <a:pPr eaLnBrk="1" hangingPunct="1">
              <a:buFontTx/>
              <a:buNone/>
            </a:pPr>
            <a:r>
              <a:rPr lang="en-US" dirty="0" smtClean="0">
                <a:cs typeface="Arial" pitchFamily="34" charset="0"/>
              </a:rPr>
              <a:t>	2.7 % nitrogen</a:t>
            </a:r>
          </a:p>
          <a:p>
            <a:pPr eaLnBrk="1" hangingPunct="1">
              <a:buFontTx/>
              <a:buNone/>
            </a:pPr>
            <a:r>
              <a:rPr lang="en-US" dirty="0" smtClean="0">
                <a:cs typeface="Arial" pitchFamily="34" charset="0"/>
              </a:rPr>
              <a:t>	0.5 % phosphate </a:t>
            </a:r>
          </a:p>
          <a:p>
            <a:pPr eaLnBrk="1" hangingPunct="1">
              <a:buFontTx/>
              <a:buNone/>
            </a:pPr>
            <a:r>
              <a:rPr lang="en-US" dirty="0" smtClean="0">
                <a:cs typeface="Arial" pitchFamily="34" charset="0"/>
              </a:rPr>
              <a:t>	2.8 % potassium</a:t>
            </a:r>
          </a:p>
          <a:p>
            <a:pPr eaLnBrk="1" hangingPunct="1">
              <a:buFontTx/>
              <a:buNone/>
            </a:pPr>
            <a:endParaRPr lang="en-US" dirty="0" smtClean="0">
              <a:cs typeface="Arial" pitchFamily="34" charset="0"/>
            </a:endParaRPr>
          </a:p>
          <a:p>
            <a:pPr eaLnBrk="1" hangingPunct="1">
              <a:buFontTx/>
              <a:buNone/>
            </a:pPr>
            <a:r>
              <a:rPr lang="en-US" dirty="0" smtClean="0"/>
              <a:t>Dry, use at 5 pounds </a:t>
            </a:r>
          </a:p>
          <a:p>
            <a:pPr eaLnBrk="1" hangingPunct="1">
              <a:buFontTx/>
              <a:buNone/>
            </a:pPr>
            <a:r>
              <a:rPr lang="en-US" dirty="0" smtClean="0"/>
              <a:t>Per 100 square feet.* </a:t>
            </a:r>
            <a:r>
              <a:rPr lang="en-US" sz="1400" dirty="0" smtClean="0"/>
              <a:t>CSU soil lab recommendation. </a:t>
            </a:r>
            <a:endParaRPr lang="en-US" sz="1400" dirty="0" smtClean="0">
              <a:cs typeface="Arial" pitchFamily="34" charset="0"/>
            </a:endParaRPr>
          </a:p>
        </p:txBody>
      </p:sp>
      <p:pic>
        <p:nvPicPr>
          <p:cNvPr id="31745" name="Picture 1" descr="C:\Users\catherinew\AppData\Local\Microsoft\Windows\Temporary Internet Files\Content.IE5\JTTHYAZT\MM900282857[1].gif"/>
          <p:cNvPicPr>
            <a:picLocks noChangeAspect="1" noChangeArrowheads="1" noCrop="1"/>
          </p:cNvPicPr>
          <p:nvPr/>
        </p:nvPicPr>
        <p:blipFill>
          <a:blip r:embed="rId2" cstate="print"/>
          <a:srcRect/>
          <a:stretch>
            <a:fillRect/>
          </a:stretch>
        </p:blipFill>
        <p:spPr bwMode="auto">
          <a:xfrm>
            <a:off x="228600" y="5791200"/>
            <a:ext cx="812800" cy="8382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Alfalfa</a:t>
            </a:r>
          </a:p>
        </p:txBody>
      </p:sp>
      <p:sp>
        <p:nvSpPr>
          <p:cNvPr id="59395" name="Content Placeholder 2"/>
          <p:cNvSpPr>
            <a:spLocks noGrp="1"/>
          </p:cNvSpPr>
          <p:nvPr>
            <p:ph idx="1"/>
          </p:nvPr>
        </p:nvSpPr>
        <p:spPr>
          <a:xfrm>
            <a:off x="228600" y="685800"/>
            <a:ext cx="8610600" cy="5867400"/>
          </a:xfrm>
        </p:spPr>
        <p:txBody>
          <a:bodyPr/>
          <a:lstStyle/>
          <a:p>
            <a:r>
              <a:rPr lang="en-US" dirty="0" smtClean="0"/>
              <a:t>Very high in vitamins, plus </a:t>
            </a:r>
            <a:r>
              <a:rPr lang="en-US" dirty="0" err="1" smtClean="0"/>
              <a:t>Ca</a:t>
            </a:r>
            <a:r>
              <a:rPr lang="en-US" dirty="0" smtClean="0"/>
              <a:t>, Mg, and other valuable minerals. </a:t>
            </a:r>
          </a:p>
          <a:p>
            <a:r>
              <a:rPr lang="en-US" dirty="0" smtClean="0"/>
              <a:t>Includes sugars, starches, proteins, fiber and 16 amino acids. </a:t>
            </a:r>
          </a:p>
          <a:p>
            <a:r>
              <a:rPr lang="en-US" dirty="0" smtClean="0"/>
              <a:t>Contains plant growth regulators.</a:t>
            </a:r>
          </a:p>
          <a:p>
            <a:r>
              <a:rPr lang="en-US" dirty="0" smtClean="0"/>
              <a:t>use around; roses, iris, vegetables, trees, or shrubs. </a:t>
            </a:r>
          </a:p>
          <a:p>
            <a:r>
              <a:rPr lang="en-US" b="0" dirty="0" smtClean="0"/>
              <a:t>Make alfalfa tea by soaking 1 pound of alfalfa meal per 5 gallon of water</a:t>
            </a:r>
            <a:r>
              <a:rPr lang="en-US" dirty="0" smtClean="0"/>
              <a:t>. </a:t>
            </a:r>
            <a:br>
              <a:rPr lang="en-US" dirty="0" smtClean="0"/>
            </a:br>
            <a:r>
              <a:rPr lang="en-US" dirty="0" smtClean="0"/>
              <a:t/>
            </a:r>
            <a:br>
              <a:rPr lang="en-US" dirty="0" smtClean="0"/>
            </a:br>
            <a:endParaRPr lang="en-US" dirty="0" smtClean="0"/>
          </a:p>
        </p:txBody>
      </p:sp>
    </p:spTree>
  </p:cSld>
  <p:clrMapOvr>
    <a:masterClrMapping/>
  </p:clrMapOvr>
  <p:transition spd="med">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Iron Additives </a:t>
            </a:r>
          </a:p>
        </p:txBody>
      </p:sp>
      <p:sp>
        <p:nvSpPr>
          <p:cNvPr id="60419" name="Rectangle 3"/>
          <p:cNvSpPr>
            <a:spLocks noGrp="1" noChangeArrowheads="1"/>
          </p:cNvSpPr>
          <p:nvPr>
            <p:ph type="body" idx="1"/>
          </p:nvPr>
        </p:nvSpPr>
        <p:spPr>
          <a:xfrm>
            <a:off x="381000" y="762000"/>
            <a:ext cx="8534400" cy="4191000"/>
          </a:xfrm>
        </p:spPr>
        <p:txBody>
          <a:bodyPr/>
          <a:lstStyle/>
          <a:p>
            <a:pPr eaLnBrk="1" hangingPunct="1"/>
            <a:r>
              <a:rPr lang="en-US" dirty="0" smtClean="0">
                <a:cs typeface="Arial" pitchFamily="34" charset="0"/>
              </a:rPr>
              <a:t>Miller's </a:t>
            </a:r>
            <a:r>
              <a:rPr lang="en-US" dirty="0" err="1" smtClean="0">
                <a:cs typeface="Arial" pitchFamily="34" charset="0"/>
              </a:rPr>
              <a:t>FerriPlus</a:t>
            </a:r>
            <a:r>
              <a:rPr lang="en-US" dirty="0" smtClean="0">
                <a:cs typeface="Arial" pitchFamily="34" charset="0"/>
              </a:rPr>
              <a:t> (distributed by </a:t>
            </a:r>
            <a:r>
              <a:rPr lang="en-US" dirty="0" err="1" smtClean="0">
                <a:cs typeface="Arial" pitchFamily="34" charset="0"/>
              </a:rPr>
              <a:t>Jirdon's</a:t>
            </a:r>
            <a:r>
              <a:rPr lang="en-US" dirty="0" smtClean="0">
                <a:cs typeface="Arial" pitchFamily="34" charset="0"/>
              </a:rPr>
              <a:t>  $15 a lb.+/-).</a:t>
            </a:r>
            <a:r>
              <a:rPr lang="en-US" dirty="0" smtClean="0"/>
              <a:t> </a:t>
            </a:r>
          </a:p>
          <a:p>
            <a:pPr eaLnBrk="1" hangingPunct="1"/>
            <a:r>
              <a:rPr lang="en-US" dirty="0" smtClean="0">
                <a:cs typeface="Arial" pitchFamily="34" charset="0"/>
              </a:rPr>
              <a:t>KEREX </a:t>
            </a:r>
            <a:r>
              <a:rPr lang="en-US" dirty="0" err="1" smtClean="0">
                <a:cs typeface="Arial" pitchFamily="34" charset="0"/>
              </a:rPr>
              <a:t>Sequestrine</a:t>
            </a:r>
            <a:r>
              <a:rPr lang="en-US" dirty="0" smtClean="0">
                <a:cs typeface="Arial" pitchFamily="34" charset="0"/>
              </a:rPr>
              <a:t> 138 Fe Super Iron concentrate</a:t>
            </a:r>
            <a:r>
              <a:rPr lang="en-US" dirty="0" smtClean="0"/>
              <a:t>.</a:t>
            </a:r>
          </a:p>
          <a:p>
            <a:pPr eaLnBrk="1" hangingPunct="1"/>
            <a:r>
              <a:rPr lang="en-US" dirty="0" smtClean="0">
                <a:cs typeface="Arial" pitchFamily="34" charset="0"/>
              </a:rPr>
              <a:t>Becker Underwood </a:t>
            </a:r>
            <a:r>
              <a:rPr lang="en-US" dirty="0" err="1" smtClean="0">
                <a:cs typeface="Arial" pitchFamily="34" charset="0"/>
              </a:rPr>
              <a:t>Sequestrine</a:t>
            </a:r>
            <a:r>
              <a:rPr lang="en-US" dirty="0" smtClean="0">
                <a:cs typeface="Arial" pitchFamily="34" charset="0"/>
              </a:rPr>
              <a:t> 138</a:t>
            </a:r>
            <a:r>
              <a:rPr lang="en-US" dirty="0" smtClean="0"/>
              <a:t>.</a:t>
            </a:r>
          </a:p>
          <a:p>
            <a:pPr eaLnBrk="1" hangingPunct="1"/>
            <a:r>
              <a:rPr lang="en-US" dirty="0" err="1" smtClean="0">
                <a:cs typeface="Arial" pitchFamily="34" charset="0"/>
              </a:rPr>
              <a:t>Sequestar</a:t>
            </a:r>
            <a:r>
              <a:rPr lang="en-US" dirty="0" smtClean="0">
                <a:cs typeface="Arial" pitchFamily="34" charset="0"/>
              </a:rPr>
              <a:t> 6% iron </a:t>
            </a:r>
            <a:r>
              <a:rPr lang="en-US" u="sng" dirty="0" err="1" smtClean="0">
                <a:cs typeface="Arial" pitchFamily="34" charset="0"/>
              </a:rPr>
              <a:t>chelate</a:t>
            </a:r>
            <a:r>
              <a:rPr lang="en-US" dirty="0" smtClean="0">
                <a:cs typeface="Arial" pitchFamily="34" charset="0"/>
              </a:rPr>
              <a:t> WDG.</a:t>
            </a:r>
          </a:p>
          <a:p>
            <a:pPr eaLnBrk="1" hangingPunct="1"/>
            <a:r>
              <a:rPr lang="en-US" dirty="0" smtClean="0">
                <a:cs typeface="Arial" pitchFamily="34" charset="0"/>
              </a:rPr>
              <a:t>Ferrous sulfate is 30% to 20% Fe.</a:t>
            </a: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Soil - the Basics</a:t>
            </a:r>
          </a:p>
        </p:txBody>
      </p:sp>
      <p:sp>
        <p:nvSpPr>
          <p:cNvPr id="7171" name="Rectangle 3"/>
          <p:cNvSpPr>
            <a:spLocks noGrp="1" noChangeArrowheads="1"/>
          </p:cNvSpPr>
          <p:nvPr>
            <p:ph type="body" idx="1"/>
          </p:nvPr>
        </p:nvSpPr>
        <p:spPr>
          <a:xfrm>
            <a:off x="609600" y="1981200"/>
            <a:ext cx="8007350" cy="4191000"/>
          </a:xfrm>
        </p:spPr>
        <p:txBody>
          <a:bodyPr/>
          <a:lstStyle/>
          <a:p>
            <a:pPr eaLnBrk="1" hangingPunct="1">
              <a:spcBef>
                <a:spcPct val="50000"/>
              </a:spcBef>
            </a:pPr>
            <a:r>
              <a:rPr lang="en-US" sz="2800" dirty="0" smtClean="0"/>
              <a:t>Work only when dry to </a:t>
            </a:r>
          </a:p>
          <a:p>
            <a:pPr eaLnBrk="1" hangingPunct="1">
              <a:spcBef>
                <a:spcPct val="50000"/>
              </a:spcBef>
              <a:buFontTx/>
              <a:buNone/>
            </a:pPr>
            <a:r>
              <a:rPr lang="en-US" sz="2800" dirty="0" smtClean="0"/>
              <a:t>    avoid compaction.</a:t>
            </a:r>
          </a:p>
          <a:p>
            <a:pPr eaLnBrk="1" hangingPunct="1">
              <a:spcBef>
                <a:spcPct val="50000"/>
              </a:spcBef>
            </a:pPr>
            <a:r>
              <a:rPr lang="en-US" sz="2800" dirty="0" smtClean="0"/>
              <a:t>Add organic matter.</a:t>
            </a:r>
          </a:p>
          <a:p>
            <a:pPr eaLnBrk="1" hangingPunct="1">
              <a:spcBef>
                <a:spcPct val="50000"/>
              </a:spcBef>
            </a:pPr>
            <a:r>
              <a:rPr lang="en-US" sz="2800" dirty="0" smtClean="0"/>
              <a:t>Good drainage is a must.</a:t>
            </a:r>
          </a:p>
          <a:p>
            <a:pPr eaLnBrk="1" hangingPunct="1">
              <a:spcBef>
                <a:spcPct val="50000"/>
              </a:spcBef>
              <a:buFontTx/>
              <a:buNone/>
            </a:pPr>
            <a:r>
              <a:rPr lang="en-US" u="sng" dirty="0" smtClean="0">
                <a:solidFill>
                  <a:srgbClr val="0000FF"/>
                </a:solidFill>
                <a:cs typeface="Arial" pitchFamily="34" charset="0"/>
              </a:rPr>
              <a:t>HEALTHY SOIL = </a:t>
            </a:r>
          </a:p>
          <a:p>
            <a:pPr eaLnBrk="1" hangingPunct="1">
              <a:spcBef>
                <a:spcPct val="50000"/>
              </a:spcBef>
              <a:buFontTx/>
              <a:buNone/>
            </a:pPr>
            <a:r>
              <a:rPr lang="en-US" u="sng" dirty="0" smtClean="0">
                <a:solidFill>
                  <a:srgbClr val="0000FF"/>
                </a:solidFill>
                <a:cs typeface="Arial" pitchFamily="34" charset="0"/>
              </a:rPr>
              <a:t>HEALTHY PLANT</a:t>
            </a:r>
          </a:p>
          <a:p>
            <a:pPr eaLnBrk="1" hangingPunct="1">
              <a:spcBef>
                <a:spcPct val="50000"/>
              </a:spcBef>
            </a:pPr>
            <a:endParaRPr lang="en-US" sz="2800" dirty="0" smtClean="0"/>
          </a:p>
        </p:txBody>
      </p:sp>
      <p:pic>
        <p:nvPicPr>
          <p:cNvPr id="7172" name="Picture 4" descr="a0rvoxul[1]"/>
          <p:cNvPicPr>
            <a:picLocks noChangeAspect="1" noChangeArrowheads="1"/>
          </p:cNvPicPr>
          <p:nvPr/>
        </p:nvPicPr>
        <p:blipFill>
          <a:blip r:embed="rId2" cstate="print"/>
          <a:srcRect/>
          <a:stretch>
            <a:fillRect/>
          </a:stretch>
        </p:blipFill>
        <p:spPr bwMode="auto">
          <a:xfrm>
            <a:off x="3810000" y="4191000"/>
            <a:ext cx="1814513" cy="24003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533400"/>
            <a:ext cx="7848600" cy="685800"/>
          </a:xfrm>
        </p:spPr>
        <p:txBody>
          <a:bodyPr/>
          <a:lstStyle/>
          <a:p>
            <a:pPr algn="ctr" eaLnBrk="1" hangingPunct="1"/>
            <a:r>
              <a:rPr lang="en-US" smtClean="0">
                <a:cs typeface="Arial" pitchFamily="34" charset="0"/>
              </a:rPr>
              <a:t>Greensand and </a:t>
            </a:r>
            <a:br>
              <a:rPr lang="en-US" smtClean="0">
                <a:cs typeface="Arial" pitchFamily="34" charset="0"/>
              </a:rPr>
            </a:br>
            <a:r>
              <a:rPr lang="en-US" smtClean="0">
                <a:cs typeface="Arial" pitchFamily="34" charset="0"/>
              </a:rPr>
              <a:t>Granite Dust</a:t>
            </a:r>
          </a:p>
        </p:txBody>
      </p:sp>
      <p:sp>
        <p:nvSpPr>
          <p:cNvPr id="61443" name="Rectangle 3"/>
          <p:cNvSpPr>
            <a:spLocks noGrp="1" noChangeArrowheads="1"/>
          </p:cNvSpPr>
          <p:nvPr>
            <p:ph type="body" idx="1"/>
          </p:nvPr>
        </p:nvSpPr>
        <p:spPr>
          <a:xfrm>
            <a:off x="304800" y="1600200"/>
            <a:ext cx="8458200" cy="4953000"/>
          </a:xfrm>
        </p:spPr>
        <p:txBody>
          <a:bodyPr/>
          <a:lstStyle/>
          <a:p>
            <a:pPr eaLnBrk="1" hangingPunct="1">
              <a:lnSpc>
                <a:spcPct val="90000"/>
              </a:lnSpc>
            </a:pPr>
            <a:r>
              <a:rPr lang="en-US" sz="2800" b="0" u="sng" smtClean="0">
                <a:solidFill>
                  <a:srgbClr val="663300"/>
                </a:solidFill>
                <a:cs typeface="Arial" pitchFamily="34" charset="0"/>
              </a:rPr>
              <a:t>Very slowly</a:t>
            </a:r>
            <a:r>
              <a:rPr lang="en-US" sz="2800" smtClean="0">
                <a:cs typeface="Arial" pitchFamily="34" charset="0"/>
              </a:rPr>
              <a:t> available and less effective in soils that are alkaline or have a low level of biological activity. </a:t>
            </a:r>
          </a:p>
          <a:p>
            <a:pPr eaLnBrk="1" hangingPunct="1">
              <a:lnSpc>
                <a:spcPct val="90000"/>
              </a:lnSpc>
            </a:pPr>
            <a:r>
              <a:rPr lang="en-US" sz="2800" smtClean="0">
                <a:cs typeface="Arial" pitchFamily="34" charset="0"/>
              </a:rPr>
              <a:t>If the rock powders are finely ground, they will break down faster. </a:t>
            </a:r>
          </a:p>
          <a:p>
            <a:pPr eaLnBrk="1" hangingPunct="1">
              <a:lnSpc>
                <a:spcPct val="90000"/>
              </a:lnSpc>
            </a:pPr>
            <a:r>
              <a:rPr lang="en-US" sz="2800" smtClean="0">
                <a:cs typeface="Arial" pitchFamily="34" charset="0"/>
              </a:rPr>
              <a:t>Greensand contains </a:t>
            </a:r>
            <a:r>
              <a:rPr lang="en-US" sz="2800" u="sng" smtClean="0">
                <a:cs typeface="Arial" pitchFamily="34" charset="0"/>
              </a:rPr>
              <a:t>5 to 7 % potassium</a:t>
            </a:r>
            <a:r>
              <a:rPr lang="en-US" sz="2800" smtClean="0">
                <a:cs typeface="Arial" pitchFamily="34" charset="0"/>
              </a:rPr>
              <a:t>, a large quantity of magnesium and many trace minerals. </a:t>
            </a:r>
          </a:p>
          <a:p>
            <a:pPr eaLnBrk="1" hangingPunct="1">
              <a:lnSpc>
                <a:spcPct val="90000"/>
              </a:lnSpc>
            </a:pPr>
            <a:r>
              <a:rPr lang="en-US" sz="2800" u="sng" smtClean="0">
                <a:cs typeface="Arial" pitchFamily="34" charset="0"/>
              </a:rPr>
              <a:t>Granite dust contains 3 to 5 % potassium,</a:t>
            </a:r>
            <a:r>
              <a:rPr lang="en-US" sz="2800" smtClean="0">
                <a:cs typeface="Arial" pitchFamily="34" charset="0"/>
              </a:rPr>
              <a:t> It also supplies trace minerals.</a:t>
            </a:r>
          </a:p>
        </p:txBody>
      </p:sp>
    </p:spTree>
  </p:cSld>
  <p:clrMapOvr>
    <a:masterClrMapping/>
  </p:clrMapOvr>
  <p:transition spd="med">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Molasses </a:t>
            </a:r>
          </a:p>
        </p:txBody>
      </p:sp>
      <p:sp>
        <p:nvSpPr>
          <p:cNvPr id="63491" name="Rectangle 3"/>
          <p:cNvSpPr>
            <a:spLocks noGrp="1" noChangeArrowheads="1"/>
          </p:cNvSpPr>
          <p:nvPr>
            <p:ph type="body" idx="1"/>
          </p:nvPr>
        </p:nvSpPr>
        <p:spPr>
          <a:xfrm>
            <a:off x="228600" y="933450"/>
            <a:ext cx="8458200" cy="5572125"/>
          </a:xfrm>
        </p:spPr>
        <p:txBody>
          <a:bodyPr/>
          <a:lstStyle/>
          <a:p>
            <a:pPr eaLnBrk="1" hangingPunct="1"/>
            <a:r>
              <a:rPr lang="en-US" smtClean="0"/>
              <a:t>3 types - </a:t>
            </a:r>
            <a:r>
              <a:rPr lang="en-US" smtClean="0">
                <a:latin typeface="Times New Roman" pitchFamily="18" charset="0"/>
                <a:cs typeface="Times New Roman" pitchFamily="18" charset="0"/>
              </a:rPr>
              <a:t>unsulphured, sulphured and blackstrap.</a:t>
            </a:r>
          </a:p>
          <a:p>
            <a:pPr eaLnBrk="1" hangingPunct="1"/>
            <a:r>
              <a:rPr lang="en-US" b="0" u="sng" smtClean="0">
                <a:solidFill>
                  <a:schemeClr val="tx2"/>
                </a:solidFill>
                <a:latin typeface="Times New Roman" pitchFamily="18" charset="0"/>
                <a:cs typeface="Times New Roman" pitchFamily="18" charset="0"/>
              </a:rPr>
              <a:t>Blackstrap molasses</a:t>
            </a:r>
            <a:r>
              <a:rPr lang="en-US" smtClean="0">
                <a:latin typeface="Times New Roman" pitchFamily="18" charset="0"/>
                <a:cs typeface="Times New Roman" pitchFamily="18" charset="0"/>
              </a:rPr>
              <a:t> is from the third boil and only has a commercial value in the manufacture of cattle feed and other                industrial uses.</a:t>
            </a:r>
            <a:r>
              <a:rPr lang="en-US" b="0" smtClean="0">
                <a:latin typeface="Times New Roman" pitchFamily="18" charset="0"/>
                <a:cs typeface="Times New Roman" pitchFamily="18" charset="0"/>
              </a:rPr>
              <a:t>    </a:t>
            </a:r>
          </a:p>
          <a:p>
            <a:pPr eaLnBrk="1" hangingPunct="1"/>
            <a:r>
              <a:rPr lang="en-US" smtClean="0">
                <a:latin typeface="Times New Roman" pitchFamily="18" charset="0"/>
                <a:cs typeface="Times New Roman" pitchFamily="18" charset="0"/>
              </a:rPr>
              <a:t>Has more complex sugars which help the beneficial fungi.</a:t>
            </a:r>
            <a:r>
              <a:rPr lang="en-US" b="0" smtClean="0">
                <a:latin typeface="Times New Roman" pitchFamily="18" charset="0"/>
                <a:cs typeface="Times New Roman" pitchFamily="18" charset="0"/>
              </a:rPr>
              <a:t>    </a:t>
            </a:r>
            <a:endParaRPr lang="en-US" b="0" smtClean="0"/>
          </a:p>
        </p:txBody>
      </p:sp>
      <p:pic>
        <p:nvPicPr>
          <p:cNvPr id="63492" name="Picture 5" descr="molasses2"/>
          <p:cNvPicPr>
            <a:picLocks noChangeAspect="1" noChangeArrowheads="1"/>
          </p:cNvPicPr>
          <p:nvPr/>
        </p:nvPicPr>
        <p:blipFill>
          <a:blip r:embed="rId2" cstate="print"/>
          <a:srcRect/>
          <a:stretch>
            <a:fillRect/>
          </a:stretch>
        </p:blipFill>
        <p:spPr bwMode="auto">
          <a:xfrm>
            <a:off x="3733800" y="4648200"/>
            <a:ext cx="1463675" cy="1828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Molasses</a:t>
            </a:r>
          </a:p>
        </p:txBody>
      </p:sp>
      <p:sp>
        <p:nvSpPr>
          <p:cNvPr id="64515" name="Rectangle 3"/>
          <p:cNvSpPr>
            <a:spLocks noGrp="1" noChangeArrowheads="1"/>
          </p:cNvSpPr>
          <p:nvPr>
            <p:ph type="body" idx="1"/>
          </p:nvPr>
        </p:nvSpPr>
        <p:spPr>
          <a:xfrm>
            <a:off x="533400" y="838200"/>
            <a:ext cx="8312150" cy="5257800"/>
          </a:xfrm>
        </p:spPr>
        <p:txBody>
          <a:bodyPr/>
          <a:lstStyle/>
          <a:p>
            <a:pPr eaLnBrk="1" hangingPunct="1"/>
            <a:r>
              <a:rPr lang="en-US" smtClean="0">
                <a:latin typeface="Times New Roman" pitchFamily="18" charset="0"/>
                <a:cs typeface="Times New Roman" pitchFamily="18" charset="0"/>
              </a:rPr>
              <a:t>Feeds fungi </a:t>
            </a:r>
            <a:r>
              <a:rPr lang="en-US" b="0" smtClean="0">
                <a:latin typeface="Times New Roman" pitchFamily="18" charset="0"/>
                <a:cs typeface="Times New Roman" pitchFamily="18" charset="0"/>
              </a:rPr>
              <a:t>and/or</a:t>
            </a:r>
            <a:r>
              <a:rPr lang="en-US" smtClean="0">
                <a:latin typeface="Times New Roman" pitchFamily="18" charset="0"/>
                <a:cs typeface="Times New Roman" pitchFamily="18" charset="0"/>
              </a:rPr>
              <a:t> bacteria in the soil.</a:t>
            </a:r>
          </a:p>
          <a:p>
            <a:pPr eaLnBrk="1" hangingPunct="1"/>
            <a:r>
              <a:rPr lang="en-US" smtClean="0">
                <a:latin typeface="Times New Roman" pitchFamily="18" charset="0"/>
                <a:cs typeface="Times New Roman" pitchFamily="18" charset="0"/>
              </a:rPr>
              <a:t>Better resistance to many insect pests as well as exhibit higher stress tolerances. </a:t>
            </a:r>
          </a:p>
          <a:p>
            <a:pPr eaLnBrk="1" hangingPunct="1"/>
            <a:r>
              <a:rPr lang="en-US" b="0" smtClean="0">
                <a:latin typeface="Times New Roman" pitchFamily="18" charset="0"/>
                <a:cs typeface="Times New Roman" pitchFamily="18" charset="0"/>
              </a:rPr>
              <a:t>Use rate from 3-5% solution for more bacteria in the soil. </a:t>
            </a:r>
          </a:p>
          <a:p>
            <a:pPr eaLnBrk="1" hangingPunct="1"/>
            <a:r>
              <a:rPr lang="en-US" b="0" smtClean="0">
                <a:latin typeface="Times New Roman" pitchFamily="18" charset="0"/>
                <a:cs typeface="Times New Roman" pitchFamily="18" charset="0"/>
              </a:rPr>
              <a:t>5 +% for more fungi in the soil.</a:t>
            </a:r>
          </a:p>
          <a:p>
            <a:pPr eaLnBrk="1" hangingPunct="1"/>
            <a:r>
              <a:rPr lang="en-US" b="0" smtClean="0">
                <a:latin typeface="Times New Roman" pitchFamily="18" charset="0"/>
                <a:cs typeface="Times New Roman" pitchFamily="18" charset="0"/>
              </a:rPr>
              <a:t>Use liquid molasses, not dried feed stock grade.</a:t>
            </a:r>
          </a:p>
          <a:p>
            <a:pPr eaLnBrk="1" hangingPunct="1"/>
            <a:r>
              <a:rPr lang="en-US" sz="2000" b="0" smtClean="0">
                <a:latin typeface="Times New Roman" pitchFamily="18" charset="0"/>
                <a:cs typeface="Times New Roman" pitchFamily="18" charset="0"/>
              </a:rPr>
              <a:t>Dr. Elaine Ingham, Soil Food Web</a:t>
            </a:r>
          </a:p>
        </p:txBody>
      </p:sp>
    </p:spTree>
  </p:cSld>
  <p:clrMapOvr>
    <a:masterClrMapping/>
  </p:clrMapOvr>
  <p:transition spd="med">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Mushroom Compost	</a:t>
            </a:r>
          </a:p>
        </p:txBody>
      </p:sp>
      <p:sp>
        <p:nvSpPr>
          <p:cNvPr id="65539" name="Rectangle 3"/>
          <p:cNvSpPr>
            <a:spLocks noGrp="1" noChangeArrowheads="1"/>
          </p:cNvSpPr>
          <p:nvPr>
            <p:ph type="body" idx="1"/>
          </p:nvPr>
        </p:nvSpPr>
        <p:spPr>
          <a:xfrm>
            <a:off x="304800" y="838200"/>
            <a:ext cx="8007350" cy="4648200"/>
          </a:xfrm>
        </p:spPr>
        <p:txBody>
          <a:bodyPr/>
          <a:lstStyle/>
          <a:p>
            <a:pPr eaLnBrk="1" hangingPunct="1">
              <a:lnSpc>
                <a:spcPct val="90000"/>
              </a:lnSpc>
            </a:pPr>
            <a:r>
              <a:rPr lang="en-US" sz="3600" b="0" dirty="0" smtClean="0">
                <a:solidFill>
                  <a:schemeClr val="folHlink"/>
                </a:solidFill>
              </a:rPr>
              <a:t>High in soluble salts,</a:t>
            </a:r>
            <a:r>
              <a:rPr lang="en-US" sz="2800" dirty="0" smtClean="0"/>
              <a:t> which can kill germinating seeds and harm salt- sensitive plants. </a:t>
            </a:r>
          </a:p>
          <a:p>
            <a:pPr eaLnBrk="1" hangingPunct="1">
              <a:lnSpc>
                <a:spcPct val="90000"/>
              </a:lnSpc>
            </a:pPr>
            <a:r>
              <a:rPr lang="en-US" sz="2800" dirty="0" smtClean="0"/>
              <a:t>Mushroom compost varies from company to company.</a:t>
            </a:r>
          </a:p>
          <a:p>
            <a:pPr eaLnBrk="1" hangingPunct="1">
              <a:lnSpc>
                <a:spcPct val="90000"/>
              </a:lnSpc>
            </a:pPr>
            <a:r>
              <a:rPr lang="en-US" sz="2800" dirty="0" smtClean="0">
                <a:latin typeface="Lucida Bright" pitchFamily="18" charset="0"/>
              </a:rPr>
              <a:t>2-1-1. </a:t>
            </a:r>
          </a:p>
          <a:p>
            <a:pPr eaLnBrk="1" hangingPunct="1">
              <a:lnSpc>
                <a:spcPct val="90000"/>
              </a:lnSpc>
            </a:pPr>
            <a:r>
              <a:rPr lang="en-US" sz="2800" dirty="0" smtClean="0">
                <a:latin typeface="Lucida Bright" pitchFamily="18" charset="0"/>
              </a:rPr>
              <a:t>pH 6.8 (?)</a:t>
            </a:r>
          </a:p>
          <a:p>
            <a:pPr eaLnBrk="1" hangingPunct="1">
              <a:lnSpc>
                <a:spcPct val="90000"/>
              </a:lnSpc>
            </a:pPr>
            <a:endParaRPr lang="en-US" sz="2800" dirty="0" smtClean="0">
              <a:latin typeface="Lucida Bright" pitchFamily="18" charset="0"/>
            </a:endParaRPr>
          </a:p>
          <a:p>
            <a:pPr eaLnBrk="1" hangingPunct="1">
              <a:lnSpc>
                <a:spcPct val="90000"/>
              </a:lnSpc>
            </a:pPr>
            <a:r>
              <a:rPr lang="en-US" sz="1600" dirty="0" smtClean="0"/>
              <a:t>John Hart, soil scientist, Oregon State University Extension</a:t>
            </a:r>
            <a:r>
              <a:rPr lang="en-US" sz="2800" dirty="0" smtClean="0"/>
              <a:t> </a:t>
            </a:r>
          </a:p>
        </p:txBody>
      </p:sp>
      <p:pic>
        <p:nvPicPr>
          <p:cNvPr id="65540" name="Picture 4" descr="mushrooms1"/>
          <p:cNvPicPr>
            <a:picLocks noChangeAspect="1" noChangeArrowheads="1"/>
          </p:cNvPicPr>
          <p:nvPr/>
        </p:nvPicPr>
        <p:blipFill>
          <a:blip r:embed="rId2" cstate="print"/>
          <a:srcRect/>
          <a:stretch>
            <a:fillRect/>
          </a:stretch>
        </p:blipFill>
        <p:spPr bwMode="auto">
          <a:xfrm>
            <a:off x="1371600" y="4953000"/>
            <a:ext cx="5218113" cy="1610319"/>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Animal Manure- and organics </a:t>
            </a:r>
          </a:p>
        </p:txBody>
      </p:sp>
      <p:sp>
        <p:nvSpPr>
          <p:cNvPr id="67587" name="Content Placeholder 2"/>
          <p:cNvSpPr>
            <a:spLocks noGrp="1"/>
          </p:cNvSpPr>
          <p:nvPr>
            <p:ph idx="1"/>
          </p:nvPr>
        </p:nvSpPr>
        <p:spPr>
          <a:xfrm>
            <a:off x="0" y="685800"/>
            <a:ext cx="9144000" cy="6705600"/>
          </a:xfrm>
        </p:spPr>
        <p:txBody>
          <a:bodyPr/>
          <a:lstStyle/>
          <a:p>
            <a:r>
              <a:rPr lang="en-US" sz="2400" smtClean="0"/>
              <a:t>§205.203 Soil fertility and crop nutrient management practice standard. </a:t>
            </a:r>
          </a:p>
          <a:p>
            <a:r>
              <a:rPr lang="en-US" sz="2400" smtClean="0"/>
              <a:t>(1) Raw animal manure, which must be composted unless it is: </a:t>
            </a:r>
          </a:p>
          <a:p>
            <a:r>
              <a:rPr lang="en-US" sz="2400" smtClean="0"/>
              <a:t>(i) Applied to land used for a crop not intended for human consumption; </a:t>
            </a:r>
          </a:p>
          <a:p>
            <a:r>
              <a:rPr lang="en-US" sz="2400" smtClean="0"/>
              <a:t>(ii) Incorporated into the soil not less than 120 days prior to the harvest of a product whose edible portion has direct contact with the soil surface or soil particles; or </a:t>
            </a:r>
          </a:p>
          <a:p>
            <a:r>
              <a:rPr lang="en-US" sz="2400" smtClean="0"/>
              <a:t>(iii) Incorporated into the soil not less than 90 days prior to the harvest of a product whose edible portion does not have direct contact with the soil surface or soil particles.  </a:t>
            </a:r>
          </a:p>
        </p:txBody>
      </p:sp>
    </p:spTree>
  </p:cSld>
  <p:clrMapOvr>
    <a:masterClrMapping/>
  </p:clrMapOvr>
  <p:transition spd="med">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Manures</a:t>
            </a:r>
            <a:endParaRPr lang="en-US" dirty="0"/>
          </a:p>
        </p:txBody>
      </p:sp>
      <p:sp>
        <p:nvSpPr>
          <p:cNvPr id="3" name="Content Placeholder 2"/>
          <p:cNvSpPr>
            <a:spLocks noGrp="1"/>
          </p:cNvSpPr>
          <p:nvPr>
            <p:ph idx="1"/>
          </p:nvPr>
        </p:nvSpPr>
        <p:spPr>
          <a:xfrm>
            <a:off x="228600" y="685800"/>
            <a:ext cx="8915400" cy="5867400"/>
          </a:xfrm>
        </p:spPr>
        <p:txBody>
          <a:bodyPr/>
          <a:lstStyle/>
          <a:p>
            <a:endParaRPr lang="en-US" sz="1600" dirty="0" smtClean="0"/>
          </a:p>
          <a:p>
            <a:r>
              <a:rPr lang="en-US" sz="2400" b="0" dirty="0" smtClean="0"/>
              <a:t>Pathogens can be transferred from animal manures to humans. </a:t>
            </a:r>
          </a:p>
          <a:p>
            <a:r>
              <a:rPr lang="en-US" sz="2400" b="0" dirty="0" smtClean="0"/>
              <a:t>Salmonella, </a:t>
            </a:r>
            <a:r>
              <a:rPr lang="en-US" sz="2400" b="0" dirty="0" err="1" smtClean="0"/>
              <a:t>listeria</a:t>
            </a:r>
            <a:r>
              <a:rPr lang="en-US" sz="2400" b="0" dirty="0" smtClean="0"/>
              <a:t> and </a:t>
            </a:r>
            <a:r>
              <a:rPr lang="en-US" sz="2400" b="0" u="sng" dirty="0" err="1" smtClean="0"/>
              <a:t>E.coli</a:t>
            </a:r>
            <a:r>
              <a:rPr lang="en-US" sz="2400" b="0" u="sng" dirty="0" smtClean="0"/>
              <a:t> 0157:H7</a:t>
            </a:r>
            <a:r>
              <a:rPr lang="en-US" sz="2400" b="0" dirty="0" smtClean="0"/>
              <a:t>, as well as parasites, such as roundworms and tapeworms, have been linked to applications of manure to gardens. </a:t>
            </a:r>
          </a:p>
          <a:p>
            <a:r>
              <a:rPr lang="en-US" sz="2400" b="0" dirty="0" smtClean="0"/>
              <a:t>Bacteria can live in soil for up to 1 </a:t>
            </a:r>
            <a:r>
              <a:rPr lang="en-US" sz="2400" b="0" smtClean="0"/>
              <a:t>year or more</a:t>
            </a:r>
            <a:r>
              <a:rPr lang="en-US" sz="2400" b="0" dirty="0" smtClean="0"/>
              <a:t>, depending on temperature and soil conditions.</a:t>
            </a:r>
          </a:p>
          <a:p>
            <a:pPr>
              <a:buNone/>
            </a:pPr>
            <a:endParaRPr lang="en-US" sz="1600" dirty="0" smtClean="0"/>
          </a:p>
          <a:p>
            <a:r>
              <a:rPr lang="en-US" sz="2800" b="0" dirty="0" smtClean="0"/>
              <a:t>Never apply fresh manure after the garden is planted. </a:t>
            </a:r>
          </a:p>
          <a:p>
            <a:r>
              <a:rPr lang="en-US" sz="2800" b="0" dirty="0" smtClean="0"/>
              <a:t>Thoroughly wash raw vegetables before eating.</a:t>
            </a:r>
          </a:p>
          <a:p>
            <a:pPr>
              <a:buNone/>
            </a:pPr>
            <a:r>
              <a:rPr lang="en-US" sz="2800" b="0" dirty="0" smtClean="0"/>
              <a:t> </a:t>
            </a:r>
          </a:p>
          <a:p>
            <a:r>
              <a:rPr lang="en-US" sz="1600" dirty="0" smtClean="0">
                <a:hlinkClick r:id="rId2"/>
              </a:rPr>
              <a:t>http://gardening.wsu.edu/stewardship/compost/manure/manure2.htm</a:t>
            </a:r>
            <a:endParaRPr lang="en-US" sz="1600" dirty="0" smtClean="0"/>
          </a:p>
          <a:p>
            <a:r>
              <a:rPr lang="en-US" sz="1600" dirty="0" smtClean="0">
                <a:hlinkClick r:id="rId3"/>
              </a:rPr>
              <a:t>http://www.gaps.cornell.edu/Educationalmaterials/Samples/FSBFEngMED.pdf</a:t>
            </a:r>
            <a:endParaRPr lang="en-US" sz="1600" dirty="0" smtClean="0"/>
          </a:p>
          <a:p>
            <a:endParaRPr lang="en-US" sz="1600" dirty="0"/>
          </a:p>
        </p:txBody>
      </p:sp>
    </p:spTree>
  </p:cSld>
  <p:clrMapOvr>
    <a:masterClrMapping/>
  </p:clrMapOvr>
  <p:transition spd="med">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8600" y="228600"/>
            <a:ext cx="7848600" cy="685800"/>
          </a:xfrm>
        </p:spPr>
        <p:txBody>
          <a:bodyPr/>
          <a:lstStyle/>
          <a:p>
            <a:pPr eaLnBrk="1" hangingPunct="1"/>
            <a:r>
              <a:rPr lang="en-US" smtClean="0"/>
              <a:t>Sawdust, Wood Shavings,  Horse Bedding Pellets.</a:t>
            </a:r>
          </a:p>
        </p:txBody>
      </p:sp>
      <p:sp>
        <p:nvSpPr>
          <p:cNvPr id="68611" name="Rectangle 3"/>
          <p:cNvSpPr>
            <a:spLocks noGrp="1" noChangeArrowheads="1"/>
          </p:cNvSpPr>
          <p:nvPr>
            <p:ph type="body" idx="1"/>
          </p:nvPr>
        </p:nvSpPr>
        <p:spPr>
          <a:xfrm>
            <a:off x="0" y="1219200"/>
            <a:ext cx="9144000" cy="5638800"/>
          </a:xfrm>
        </p:spPr>
        <p:txBody>
          <a:bodyPr/>
          <a:lstStyle/>
          <a:p>
            <a:pPr eaLnBrk="1" hangingPunct="1"/>
            <a:r>
              <a:rPr lang="en-US" b="0" smtClean="0">
                <a:solidFill>
                  <a:srgbClr val="FF00FF"/>
                </a:solidFill>
              </a:rPr>
              <a:t>Caution:</a:t>
            </a:r>
          </a:p>
          <a:p>
            <a:pPr lvl="1" eaLnBrk="1" hangingPunct="1"/>
            <a:r>
              <a:rPr lang="en-US" smtClean="0"/>
              <a:t>C/N ratio 22:6.</a:t>
            </a:r>
          </a:p>
          <a:p>
            <a:pPr lvl="1" eaLnBrk="1" hangingPunct="1"/>
            <a:r>
              <a:rPr lang="en-US" smtClean="0"/>
              <a:t>Salts EC 2.56.</a:t>
            </a:r>
          </a:p>
          <a:p>
            <a:pPr lvl="1" eaLnBrk="1" hangingPunct="1"/>
            <a:r>
              <a:rPr lang="en-US" smtClean="0"/>
              <a:t>pH 5.5 to 7.5.</a:t>
            </a:r>
          </a:p>
          <a:p>
            <a:pPr lvl="1" eaLnBrk="1" hangingPunct="1"/>
            <a:r>
              <a:rPr lang="en-US" smtClean="0"/>
              <a:t>N 14, P 4, K 20. (varies on age of sawdust).</a:t>
            </a:r>
          </a:p>
          <a:p>
            <a:pPr lvl="1" eaLnBrk="1" hangingPunct="1"/>
            <a:r>
              <a:rPr lang="en-US" smtClean="0"/>
              <a:t>Some trace elements. </a:t>
            </a:r>
          </a:p>
          <a:p>
            <a:pPr lvl="1" eaLnBrk="1" hangingPunct="1"/>
            <a:r>
              <a:rPr lang="en-US" smtClean="0"/>
              <a:t>Organic Matter 68.6%.</a:t>
            </a:r>
          </a:p>
          <a:p>
            <a:pPr lvl="1" eaLnBrk="1" hangingPunct="1"/>
            <a:r>
              <a:rPr lang="en-US" smtClean="0"/>
              <a:t>Can very greatly from tree to tree and over time</a:t>
            </a:r>
          </a:p>
          <a:p>
            <a:pPr lvl="2" eaLnBrk="1" hangingPunct="1">
              <a:buFontTx/>
              <a:buNone/>
            </a:pPr>
            <a:r>
              <a:rPr lang="en-US" smtClean="0"/>
              <a:t>and from Pine and Spruce </a:t>
            </a:r>
          </a:p>
          <a:p>
            <a:pPr lvl="1" eaLnBrk="1" hangingPunct="1"/>
            <a:r>
              <a:rPr lang="en-US" sz="1800" smtClean="0"/>
              <a:t>Pacific Soil Analysis Inc. Dr. WA Herman P.Ag</a:t>
            </a:r>
          </a:p>
          <a:p>
            <a:pPr lvl="1" eaLnBrk="1" hangingPunct="1"/>
            <a:r>
              <a:rPr lang="en-US" sz="1800" smtClean="0"/>
              <a:t>http://scholar.lib.vt.edu/ejournals/JARS/v29n1/v29n1-orr.htm</a:t>
            </a:r>
          </a:p>
        </p:txBody>
      </p:sp>
    </p:spTree>
  </p:cSld>
  <p:clrMapOvr>
    <a:masterClrMapping/>
  </p:clrMapOvr>
  <p:transition spd="med">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Earthworms</a:t>
            </a:r>
          </a:p>
        </p:txBody>
      </p:sp>
      <p:sp>
        <p:nvSpPr>
          <p:cNvPr id="69635" name="Rectangle 3"/>
          <p:cNvSpPr>
            <a:spLocks noGrp="1" noChangeArrowheads="1"/>
          </p:cNvSpPr>
          <p:nvPr>
            <p:ph type="body" idx="1"/>
          </p:nvPr>
        </p:nvSpPr>
        <p:spPr>
          <a:xfrm>
            <a:off x="0" y="685800"/>
            <a:ext cx="9144000" cy="5867400"/>
          </a:xfrm>
        </p:spPr>
        <p:txBody>
          <a:bodyPr/>
          <a:lstStyle/>
          <a:p>
            <a:pPr eaLnBrk="1" hangingPunct="1"/>
            <a:r>
              <a:rPr lang="en-US" dirty="0" smtClean="0"/>
              <a:t>A typical nutrient analysis of Earthworm casts is: </a:t>
            </a:r>
          </a:p>
          <a:p>
            <a:pPr eaLnBrk="1" hangingPunct="1"/>
            <a:r>
              <a:rPr lang="en-US" dirty="0" smtClean="0"/>
              <a:t>C:N ratio 12–15:1; </a:t>
            </a:r>
          </a:p>
          <a:p>
            <a:pPr eaLnBrk="1" hangingPunct="1"/>
            <a:r>
              <a:rPr lang="en-US" dirty="0" smtClean="0"/>
              <a:t>1.5%–2.5% N, 1.25%–2.25% P</a:t>
            </a:r>
            <a:r>
              <a:rPr lang="en-US" baseline="-25000" dirty="0" smtClean="0"/>
              <a:t>2</a:t>
            </a:r>
            <a:r>
              <a:rPr lang="en-US" dirty="0" smtClean="0"/>
              <a:t>O</a:t>
            </a:r>
            <a:r>
              <a:rPr lang="en-US" baseline="-25000" dirty="0" smtClean="0"/>
              <a:t>5</a:t>
            </a:r>
            <a:r>
              <a:rPr lang="en-US" dirty="0" smtClean="0"/>
              <a:t> and       1%–2%, K</a:t>
            </a:r>
            <a:r>
              <a:rPr lang="en-US" baseline="-25000" dirty="0" smtClean="0"/>
              <a:t>2</a:t>
            </a:r>
            <a:r>
              <a:rPr lang="en-US" dirty="0" smtClean="0"/>
              <a:t>O </a:t>
            </a:r>
          </a:p>
          <a:p>
            <a:pPr eaLnBrk="1" hangingPunct="1"/>
            <a:r>
              <a:rPr lang="en-US" dirty="0" smtClean="0"/>
              <a:t>Slow-release structure of earthworm casts allows nutrients to be released in sync with plant needs.</a:t>
            </a:r>
          </a:p>
          <a:p>
            <a:pPr eaLnBrk="1" hangingPunct="1"/>
            <a:endParaRPr lang="en-US" dirty="0" smtClean="0"/>
          </a:p>
          <a:p>
            <a:pPr eaLnBrk="1" hangingPunct="1"/>
            <a:r>
              <a:rPr lang="en-US" sz="1800" dirty="0" smtClean="0"/>
              <a:t>http://www.omafra.gov.on.ca/english/engineer/facts/10-009.htm</a:t>
            </a:r>
          </a:p>
        </p:txBody>
      </p:sp>
    </p:spTree>
  </p:cSld>
  <p:clrMapOvr>
    <a:masterClrMapping/>
  </p:clrMapOvr>
  <p:transition spd="med">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Earthworms</a:t>
            </a:r>
          </a:p>
        </p:txBody>
      </p:sp>
      <p:sp>
        <p:nvSpPr>
          <p:cNvPr id="70659" name="Rectangle 3"/>
          <p:cNvSpPr>
            <a:spLocks noGrp="1" noChangeArrowheads="1"/>
          </p:cNvSpPr>
          <p:nvPr>
            <p:ph type="body" idx="1"/>
          </p:nvPr>
        </p:nvSpPr>
        <p:spPr>
          <a:xfrm>
            <a:off x="228600" y="762000"/>
            <a:ext cx="8464550" cy="5791200"/>
          </a:xfrm>
        </p:spPr>
        <p:txBody>
          <a:bodyPr/>
          <a:lstStyle/>
          <a:p>
            <a:pPr eaLnBrk="1" hangingPunct="1"/>
            <a:r>
              <a:rPr lang="en-US" sz="2800" dirty="0" smtClean="0"/>
              <a:t>The earthworm has no lungs and takes in oxygen through its moist skin – it is a skin breather. If it dries out, it will suffocate. </a:t>
            </a:r>
          </a:p>
          <a:p>
            <a:pPr eaLnBrk="1" hangingPunct="1"/>
            <a:endParaRPr lang="en-US" sz="2800" dirty="0" smtClean="0"/>
          </a:p>
          <a:p>
            <a:pPr eaLnBrk="1" hangingPunct="1"/>
            <a:r>
              <a:rPr lang="en-US" sz="2800" dirty="0" smtClean="0"/>
              <a:t>They cannot tolerate heat and sun and so during the summer they come up to the surface only at night. </a:t>
            </a:r>
          </a:p>
          <a:p>
            <a:pPr eaLnBrk="1" hangingPunct="1"/>
            <a:endParaRPr lang="en-US" sz="2800" dirty="0" smtClean="0"/>
          </a:p>
          <a:p>
            <a:pPr eaLnBrk="1" hangingPunct="1"/>
            <a:r>
              <a:rPr lang="en-US" sz="2800" dirty="0" smtClean="0"/>
              <a:t>Pesticides applied to control turf diseases or insect pests may severely affect earthworms.</a:t>
            </a:r>
          </a:p>
          <a:p>
            <a:pPr eaLnBrk="1" hangingPunct="1"/>
            <a:r>
              <a:rPr lang="en-US" sz="2800" u="sng" dirty="0">
                <a:hlinkClick r:id="rId2"/>
              </a:rPr>
              <a:t>https://vimeo.com/110880643</a:t>
            </a:r>
            <a:r>
              <a:rPr lang="en-US" sz="2800" dirty="0" smtClean="0"/>
              <a:t> </a:t>
            </a:r>
          </a:p>
        </p:txBody>
      </p:sp>
      <p:pic>
        <p:nvPicPr>
          <p:cNvPr id="70660" name="Picture 7" descr="New York Worms, your source for Nightcrawlers and Red Wiggler Earthworms. Our Tropical Nightcrawlers and European Nightcrawlers are farm raised and available now for Fishing Bait. Feed our Nightcrawlers and Red Wiggler Earthworms to your Reptiles and Herps."/>
          <p:cNvPicPr>
            <a:picLocks noChangeAspect="1" noChangeArrowheads="1" noCrop="1"/>
          </p:cNvPicPr>
          <p:nvPr/>
        </p:nvPicPr>
        <p:blipFill>
          <a:blip r:embed="rId3" cstate="print"/>
          <a:srcRect/>
          <a:stretch>
            <a:fillRect/>
          </a:stretch>
        </p:blipFill>
        <p:spPr bwMode="auto">
          <a:xfrm>
            <a:off x="152400" y="3352800"/>
            <a:ext cx="8991600" cy="152400"/>
          </a:xfrm>
          <a:prstGeom prst="rect">
            <a:avLst/>
          </a:prstGeom>
          <a:noFill/>
          <a:ln w="9525">
            <a:noFill/>
            <a:miter lim="800000"/>
            <a:headEnd/>
            <a:tailEnd/>
          </a:ln>
        </p:spPr>
      </p:pic>
      <p:pic>
        <p:nvPicPr>
          <p:cNvPr id="70661" name="Picture 9" descr="New York Worms, your source for Nightcrawlers and Red Wiggler Earthworms. Our Tropical Nightcrawlers and European Nightcrawlers are farm raised and available now for Fishing Bait. Feed our Nightcrawlers and Red Wiggler Earthworms to your Reptiles and Herps."/>
          <p:cNvPicPr>
            <a:picLocks noChangeAspect="1" noChangeArrowheads="1" noCrop="1"/>
          </p:cNvPicPr>
          <p:nvPr/>
        </p:nvPicPr>
        <p:blipFill>
          <a:blip r:embed="rId3" cstate="print"/>
          <a:srcRect/>
          <a:stretch>
            <a:fillRect/>
          </a:stretch>
        </p:blipFill>
        <p:spPr bwMode="auto">
          <a:xfrm>
            <a:off x="0" y="228600"/>
            <a:ext cx="10029825" cy="76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4800" y="304800"/>
            <a:ext cx="7848600" cy="914400"/>
          </a:xfrm>
        </p:spPr>
        <p:txBody>
          <a:bodyPr/>
          <a:lstStyle/>
          <a:p>
            <a:pPr eaLnBrk="1" hangingPunct="1"/>
            <a:r>
              <a:rPr lang="en-US" smtClean="0"/>
              <a:t>Leaves</a:t>
            </a:r>
          </a:p>
        </p:txBody>
      </p:sp>
      <p:sp>
        <p:nvSpPr>
          <p:cNvPr id="71683" name="Rectangle 3"/>
          <p:cNvSpPr>
            <a:spLocks noGrp="1" noChangeArrowheads="1"/>
          </p:cNvSpPr>
          <p:nvPr>
            <p:ph type="body" idx="1"/>
          </p:nvPr>
        </p:nvSpPr>
        <p:spPr>
          <a:xfrm>
            <a:off x="228600" y="1219200"/>
            <a:ext cx="8763000" cy="5334000"/>
          </a:xfrm>
        </p:spPr>
        <p:txBody>
          <a:bodyPr/>
          <a:lstStyle/>
          <a:p>
            <a:pPr eaLnBrk="1" hangingPunct="1"/>
            <a:r>
              <a:rPr lang="en-US" b="0" dirty="0" smtClean="0"/>
              <a:t>Amended into the soil they contain calcium, phosphorus, potassium, Boron, Iron, Zinc and magnesium</a:t>
            </a:r>
          </a:p>
          <a:p>
            <a:pPr eaLnBrk="1" hangingPunct="1"/>
            <a:r>
              <a:rPr lang="en-US" b="0" dirty="0" smtClean="0"/>
              <a:t>Slow release of nutrients. But may need to add additional N.</a:t>
            </a:r>
          </a:p>
          <a:p>
            <a:pPr eaLnBrk="1" hangingPunct="1"/>
            <a:r>
              <a:rPr lang="en-US" b="0" dirty="0" smtClean="0"/>
              <a:t>No change in soil pH</a:t>
            </a:r>
          </a:p>
          <a:p>
            <a:pPr eaLnBrk="1" hangingPunct="1">
              <a:buNone/>
            </a:pPr>
            <a:r>
              <a:rPr lang="en-US" b="0" u="sng" dirty="0" smtClean="0"/>
              <a:t> </a:t>
            </a:r>
          </a:p>
          <a:p>
            <a:pPr eaLnBrk="1" hangingPunct="1"/>
            <a:endParaRPr lang="en-US" u="sng" dirty="0" smtClean="0"/>
          </a:p>
          <a:p>
            <a:pPr eaLnBrk="1" hangingPunct="1"/>
            <a:r>
              <a:rPr lang="en-US" sz="1600" dirty="0" smtClean="0"/>
              <a:t>http://www.spectrumanalytic.com/support/library/ff/Plant_Nutrients_in_Municipal_Leaves.htm</a:t>
            </a:r>
          </a:p>
        </p:txBody>
      </p:sp>
      <p:pic>
        <p:nvPicPr>
          <p:cNvPr id="71684" name="Picture 5" descr="MMj01739780000[1]"/>
          <p:cNvPicPr>
            <a:picLocks noChangeAspect="1" noChangeArrowheads="1" noCrop="1"/>
          </p:cNvPicPr>
          <p:nvPr/>
        </p:nvPicPr>
        <p:blipFill>
          <a:blip r:embed="rId2" cstate="print"/>
          <a:srcRect/>
          <a:stretch>
            <a:fillRect/>
          </a:stretch>
        </p:blipFill>
        <p:spPr bwMode="auto">
          <a:xfrm>
            <a:off x="2057400" y="0"/>
            <a:ext cx="1228725" cy="12763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Soil Salinity		</a:t>
            </a:r>
          </a:p>
        </p:txBody>
      </p:sp>
      <p:sp>
        <p:nvSpPr>
          <p:cNvPr id="10243" name="Rectangle 3"/>
          <p:cNvSpPr>
            <a:spLocks noGrp="1" noChangeArrowheads="1"/>
          </p:cNvSpPr>
          <p:nvPr>
            <p:ph type="body" idx="1"/>
          </p:nvPr>
        </p:nvSpPr>
        <p:spPr/>
        <p:txBody>
          <a:bodyPr/>
          <a:lstStyle/>
          <a:p>
            <a:pPr eaLnBrk="1" hangingPunct="1"/>
            <a:r>
              <a:rPr lang="en-US" dirty="0" smtClean="0">
                <a:solidFill>
                  <a:srgbClr val="000000"/>
                </a:solidFill>
              </a:rPr>
              <a:t>Measured in electrical conductivity (EC), or </a:t>
            </a:r>
            <a:r>
              <a:rPr lang="en-US" dirty="0" err="1" smtClean="0">
                <a:solidFill>
                  <a:srgbClr val="000000"/>
                </a:solidFill>
              </a:rPr>
              <a:t>mmhos</a:t>
            </a:r>
            <a:r>
              <a:rPr lang="en-US" smtClean="0">
                <a:solidFill>
                  <a:srgbClr val="000000"/>
                </a:solidFill>
              </a:rPr>
              <a:t> cm.</a:t>
            </a:r>
          </a:p>
          <a:p>
            <a:pPr eaLnBrk="1" hangingPunct="1"/>
            <a:r>
              <a:rPr lang="en-US" smtClean="0">
                <a:solidFill>
                  <a:srgbClr val="000000"/>
                </a:solidFill>
              </a:rPr>
              <a:t>Non-saline			0-2</a:t>
            </a:r>
          </a:p>
          <a:p>
            <a:pPr eaLnBrk="1" hangingPunct="1"/>
            <a:r>
              <a:rPr lang="en-US" smtClean="0">
                <a:solidFill>
                  <a:srgbClr val="000000"/>
                </a:solidFill>
              </a:rPr>
              <a:t>Very slightly saline	2-4</a:t>
            </a:r>
          </a:p>
          <a:p>
            <a:pPr eaLnBrk="1" hangingPunct="1"/>
            <a:r>
              <a:rPr lang="en-US" smtClean="0">
                <a:solidFill>
                  <a:srgbClr val="000000"/>
                </a:solidFill>
              </a:rPr>
              <a:t>Slightly saline		4-8</a:t>
            </a:r>
          </a:p>
          <a:p>
            <a:pPr eaLnBrk="1" hangingPunct="1"/>
            <a:r>
              <a:rPr lang="en-US" smtClean="0">
                <a:solidFill>
                  <a:srgbClr val="000000"/>
                </a:solidFill>
              </a:rPr>
              <a:t>Moderately saline	8-16</a:t>
            </a:r>
          </a:p>
        </p:txBody>
      </p:sp>
    </p:spTree>
  </p:cSld>
  <p:clrMapOvr>
    <a:masterClrMapping/>
  </p:clrMapOvr>
  <p:transition spd="med">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Biochar</a:t>
            </a:r>
            <a:endParaRPr lang="en-US" dirty="0"/>
          </a:p>
        </p:txBody>
      </p:sp>
      <p:sp>
        <p:nvSpPr>
          <p:cNvPr id="3" name="Content Placeholder 2"/>
          <p:cNvSpPr>
            <a:spLocks noGrp="1"/>
          </p:cNvSpPr>
          <p:nvPr>
            <p:ph idx="1"/>
          </p:nvPr>
        </p:nvSpPr>
        <p:spPr/>
        <p:txBody>
          <a:bodyPr/>
          <a:lstStyle/>
          <a:p>
            <a:r>
              <a:rPr lang="en-US" sz="2800" b="0" dirty="0" smtClean="0"/>
              <a:t>produced through gasification — processes that heat biomass in the absence (or under reduction) of oxygen.</a:t>
            </a:r>
          </a:p>
          <a:p>
            <a:r>
              <a:rPr lang="en-US" sz="2800" b="0" dirty="0" smtClean="0"/>
              <a:t>The carbon in </a:t>
            </a:r>
            <a:r>
              <a:rPr lang="en-US" sz="2800" b="0" dirty="0" err="1" smtClean="0"/>
              <a:t>Biochar</a:t>
            </a:r>
            <a:r>
              <a:rPr lang="en-US" sz="2800" b="0" dirty="0" smtClean="0"/>
              <a:t> resists degradation and can hold carbon in soils for hundreds to thousands of years</a:t>
            </a:r>
          </a:p>
          <a:p>
            <a:r>
              <a:rPr lang="en-US" sz="2800" b="0" dirty="0" smtClean="0"/>
              <a:t>Amendment to improve yield</a:t>
            </a:r>
            <a:r>
              <a:rPr lang="en-US" sz="2800" dirty="0" smtClean="0"/>
              <a:t>, </a:t>
            </a:r>
            <a:r>
              <a:rPr lang="en-US" sz="2800" u="sng" dirty="0" smtClean="0"/>
              <a:t>but</a:t>
            </a:r>
            <a:r>
              <a:rPr lang="en-US" sz="2800" dirty="0" smtClean="0"/>
              <a:t> only for plants that require high potassium and elevated pH.</a:t>
            </a:r>
            <a:endParaRPr lang="en-US" sz="2800" b="0" dirty="0" smtClean="0"/>
          </a:p>
          <a:p>
            <a:endParaRPr lang="en-US" dirty="0"/>
          </a:p>
        </p:txBody>
      </p:sp>
      <p:pic>
        <p:nvPicPr>
          <p:cNvPr id="104450" name="Picture 2" descr="C:\Users\catherinew\AppData\Local\Microsoft\Windows\Temporary Internet Files\Content.IE5\H19QU0W3\MC900431529[1].png"/>
          <p:cNvPicPr>
            <a:picLocks noChangeAspect="1" noChangeArrowheads="1"/>
          </p:cNvPicPr>
          <p:nvPr/>
        </p:nvPicPr>
        <p:blipFill>
          <a:blip r:embed="rId2" cstate="print"/>
          <a:srcRect/>
          <a:stretch>
            <a:fillRect/>
          </a:stretch>
        </p:blipFill>
        <p:spPr bwMode="auto">
          <a:xfrm>
            <a:off x="7467600" y="3276600"/>
            <a:ext cx="1371456" cy="1371456"/>
          </a:xfrm>
          <a:prstGeom prst="rect">
            <a:avLst/>
          </a:prstGeom>
          <a:noFill/>
        </p:spPr>
      </p:pic>
    </p:spTree>
  </p:cSld>
  <p:clrMapOvr>
    <a:masterClrMapping/>
  </p:clrMapOvr>
  <p:transition spd="med">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28600" y="0"/>
            <a:ext cx="8915400" cy="1143000"/>
          </a:xfrm>
        </p:spPr>
        <p:txBody>
          <a:bodyPr/>
          <a:lstStyle/>
          <a:p>
            <a:pPr>
              <a:defRPr/>
            </a:pPr>
            <a:r>
              <a:rPr lang="en-US" b="0" dirty="0" smtClean="0">
                <a:latin typeface="+mn-lt"/>
              </a:rPr>
              <a:t>Bagged Manure Compost</a:t>
            </a:r>
          </a:p>
        </p:txBody>
      </p:sp>
      <p:sp>
        <p:nvSpPr>
          <p:cNvPr id="72707" name="Content Placeholder 2"/>
          <p:cNvSpPr>
            <a:spLocks noGrp="1"/>
          </p:cNvSpPr>
          <p:nvPr>
            <p:ph idx="1"/>
          </p:nvPr>
        </p:nvSpPr>
        <p:spPr>
          <a:xfrm>
            <a:off x="228600" y="1143000"/>
            <a:ext cx="8610600" cy="5410200"/>
          </a:xfrm>
        </p:spPr>
        <p:txBody>
          <a:bodyPr/>
          <a:lstStyle/>
          <a:p>
            <a:r>
              <a:rPr lang="en-US" b="0" dirty="0" smtClean="0"/>
              <a:t>May vary from bag to bag. </a:t>
            </a:r>
          </a:p>
          <a:p>
            <a:r>
              <a:rPr lang="en-US" b="0" dirty="0" smtClean="0"/>
              <a:t>Tends to be very salty.</a:t>
            </a:r>
          </a:p>
          <a:p>
            <a:r>
              <a:rPr lang="en-US" b="0" dirty="0" smtClean="0"/>
              <a:t>Can contain high levels of plant-available N.</a:t>
            </a:r>
          </a:p>
          <a:p>
            <a:pPr lvl="1"/>
            <a:r>
              <a:rPr lang="en-US" b="0" dirty="0" smtClean="0"/>
              <a:t>can inhibit flowering and fruit set.</a:t>
            </a:r>
          </a:p>
          <a:p>
            <a:r>
              <a:rPr lang="en-US" b="0" dirty="0" smtClean="0"/>
              <a:t>Apply 2-3” and mix into the top 6-8” of soil.</a:t>
            </a:r>
          </a:p>
          <a:p>
            <a:r>
              <a:rPr lang="en-US" b="0" dirty="0" smtClean="0"/>
              <a:t>1 part compost to 3 parts soil.</a:t>
            </a:r>
          </a:p>
          <a:p>
            <a:endParaRPr lang="en-US" b="0" dirty="0" smtClean="0"/>
          </a:p>
          <a:p>
            <a:pPr>
              <a:buFontTx/>
              <a:buNone/>
            </a:pPr>
            <a:r>
              <a:rPr lang="en-US" sz="1400" b="0" dirty="0" smtClean="0"/>
              <a:t>Jean Reeder, PhD CSU, March 2011</a:t>
            </a:r>
          </a:p>
          <a:p>
            <a:endParaRPr lang="en-US" b="0" dirty="0" smtClean="0"/>
          </a:p>
        </p:txBody>
      </p:sp>
      <p:pic>
        <p:nvPicPr>
          <p:cNvPr id="17409" name="Picture 1" descr="C:\Users\catherinew\AppData\Local\Microsoft\Windows\Temporary Internet Files\Content.IE5\I5XDZWMN\MC900431529[1].png"/>
          <p:cNvPicPr>
            <a:picLocks noChangeAspect="1" noChangeArrowheads="1"/>
          </p:cNvPicPr>
          <p:nvPr/>
        </p:nvPicPr>
        <p:blipFill>
          <a:blip r:embed="rId2" cstate="print"/>
          <a:srcRect/>
          <a:stretch>
            <a:fillRect/>
          </a:stretch>
        </p:blipFill>
        <p:spPr bwMode="auto">
          <a:xfrm>
            <a:off x="7772543" y="3581400"/>
            <a:ext cx="1371457" cy="1371457"/>
          </a:xfrm>
          <a:prstGeom prst="rect">
            <a:avLst/>
          </a:prstGeom>
          <a:noFill/>
        </p:spPr>
      </p:pic>
    </p:spTree>
  </p:cSld>
  <p:clrMapOvr>
    <a:masterClrMapping/>
  </p:clrMapOvr>
  <p:transition spd="med">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hangingPunct="1"/>
            <a:r>
              <a:rPr lang="en-US" sz="3200" smtClean="0"/>
              <a:t>Green Manure</a:t>
            </a:r>
          </a:p>
        </p:txBody>
      </p:sp>
      <p:sp>
        <p:nvSpPr>
          <p:cNvPr id="77827" name="Rectangle 3"/>
          <p:cNvSpPr>
            <a:spLocks noGrp="1" noChangeArrowheads="1"/>
          </p:cNvSpPr>
          <p:nvPr>
            <p:ph type="body" idx="1"/>
          </p:nvPr>
        </p:nvSpPr>
        <p:spPr>
          <a:xfrm>
            <a:off x="373063" y="933450"/>
            <a:ext cx="8237537" cy="5572125"/>
          </a:xfrm>
        </p:spPr>
        <p:txBody>
          <a:bodyPr/>
          <a:lstStyle/>
          <a:p>
            <a:pPr eaLnBrk="1" hangingPunct="1"/>
            <a:r>
              <a:rPr lang="en-US" dirty="0" smtClean="0"/>
              <a:t>What?</a:t>
            </a:r>
          </a:p>
          <a:p>
            <a:pPr eaLnBrk="1" hangingPunct="1"/>
            <a:endParaRPr lang="en-US" dirty="0" smtClean="0"/>
          </a:p>
          <a:p>
            <a:pPr eaLnBrk="1" hangingPunct="1"/>
            <a:r>
              <a:rPr lang="en-US" b="0" dirty="0" smtClean="0"/>
              <a:t>Are a biological source of nitrogen that </a:t>
            </a:r>
            <a:r>
              <a:rPr lang="en-US" sz="3600" b="0" dirty="0" smtClean="0">
                <a:solidFill>
                  <a:srgbClr val="800000"/>
                </a:solidFill>
              </a:rPr>
              <a:t>reduces</a:t>
            </a:r>
            <a:r>
              <a:rPr lang="en-US" b="0" dirty="0" smtClean="0"/>
              <a:t> the amount of fertilizer required for the following crop.</a:t>
            </a:r>
          </a:p>
          <a:p>
            <a:pPr eaLnBrk="1" hangingPunct="1"/>
            <a:endParaRPr lang="en-US" b="0" dirty="0" smtClean="0"/>
          </a:p>
          <a:p>
            <a:pPr eaLnBrk="1" hangingPunct="1"/>
            <a:r>
              <a:rPr lang="en-US" b="0" dirty="0" smtClean="0"/>
              <a:t>Increase in soil organic matter increases nutrient availability to plants</a:t>
            </a:r>
            <a:r>
              <a:rPr lang="en-US" dirty="0" smtClean="0"/>
              <a:t>. </a:t>
            </a:r>
          </a:p>
        </p:txBody>
      </p:sp>
    </p:spTree>
  </p:cSld>
  <p:clrMapOvr>
    <a:masterClrMapping/>
  </p:clrMapOvr>
  <p:transition spd="med">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eaLnBrk="1" hangingPunct="1"/>
            <a:r>
              <a:rPr lang="en-US" smtClean="0"/>
              <a:t>Green Manure Benefits</a:t>
            </a:r>
          </a:p>
        </p:txBody>
      </p:sp>
      <p:sp>
        <p:nvSpPr>
          <p:cNvPr id="78851" name="Rectangle 3"/>
          <p:cNvSpPr>
            <a:spLocks noGrp="1" noChangeArrowheads="1"/>
          </p:cNvSpPr>
          <p:nvPr>
            <p:ph type="body" idx="1"/>
          </p:nvPr>
        </p:nvSpPr>
        <p:spPr>
          <a:xfrm>
            <a:off x="838200" y="838200"/>
            <a:ext cx="8007350" cy="5105400"/>
          </a:xfrm>
        </p:spPr>
        <p:txBody>
          <a:bodyPr/>
          <a:lstStyle/>
          <a:p>
            <a:pPr eaLnBrk="1" hangingPunct="1"/>
            <a:r>
              <a:rPr lang="en-US" sz="2800" smtClean="0"/>
              <a:t>Field studies have shown between 10 - 20% of the total annual nitrogen added to the soil as green manure is used by the first crop.</a:t>
            </a:r>
          </a:p>
          <a:p>
            <a:pPr eaLnBrk="1" hangingPunct="1"/>
            <a:r>
              <a:rPr lang="en-US" sz="2800" smtClean="0"/>
              <a:t>An additional 64% of the nitrogen can be found in the top soil 14 months after green manuring.</a:t>
            </a:r>
          </a:p>
          <a:p>
            <a:pPr eaLnBrk="1" hangingPunct="1">
              <a:buFontTx/>
              <a:buNone/>
            </a:pPr>
            <a:r>
              <a:rPr lang="en-US" sz="2800" smtClean="0"/>
              <a:t> </a:t>
            </a:r>
          </a:p>
          <a:p>
            <a:pPr eaLnBrk="1" hangingPunct="1"/>
            <a:r>
              <a:rPr lang="en-US" sz="2800" smtClean="0">
                <a:solidFill>
                  <a:srgbClr val="0000FF"/>
                </a:solidFill>
              </a:rPr>
              <a:t>Nitrogen becomes available as plant residues continue to decompose.</a:t>
            </a:r>
          </a:p>
        </p:txBody>
      </p:sp>
    </p:spTree>
  </p:cSld>
  <p:clrMapOvr>
    <a:masterClrMapping/>
  </p:clrMapOvr>
  <p:transition spd="med">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762000"/>
            <a:ext cx="8915400" cy="685800"/>
          </a:xfrm>
        </p:spPr>
        <p:txBody>
          <a:bodyPr/>
          <a:lstStyle/>
          <a:p>
            <a:pPr algn="ctr" eaLnBrk="1" hangingPunct="1"/>
            <a:r>
              <a:rPr lang="en-US" sz="3200" smtClean="0"/>
              <a:t>Green Manure Crops,  Season of Growth,  Amount of Seed, and Type.</a:t>
            </a:r>
          </a:p>
        </p:txBody>
      </p:sp>
      <p:graphicFrame>
        <p:nvGraphicFramePr>
          <p:cNvPr id="32724" name="Group 980"/>
          <p:cNvGraphicFramePr>
            <a:graphicFrameLocks noGrp="1"/>
          </p:cNvGraphicFramePr>
          <p:nvPr>
            <p:ph idx="1"/>
          </p:nvPr>
        </p:nvGraphicFramePr>
        <p:xfrm>
          <a:off x="304800" y="1905000"/>
          <a:ext cx="8686800" cy="4045904"/>
        </p:xfrm>
        <a:graphic>
          <a:graphicData uri="http://schemas.openxmlformats.org/drawingml/2006/table">
            <a:tbl>
              <a:tblPr/>
              <a:tblGrid>
                <a:gridCol w="2043113">
                  <a:extLst>
                    <a:ext uri="{9D8B030D-6E8A-4147-A177-3AD203B41FA5}">
                      <a16:colId xmlns:a16="http://schemas.microsoft.com/office/drawing/2014/main" val="20000"/>
                    </a:ext>
                  </a:extLst>
                </a:gridCol>
                <a:gridCol w="1263650">
                  <a:extLst>
                    <a:ext uri="{9D8B030D-6E8A-4147-A177-3AD203B41FA5}">
                      <a16:colId xmlns:a16="http://schemas.microsoft.com/office/drawing/2014/main" val="20001"/>
                    </a:ext>
                  </a:extLst>
                </a:gridCol>
                <a:gridCol w="1417637">
                  <a:extLst>
                    <a:ext uri="{9D8B030D-6E8A-4147-A177-3AD203B41FA5}">
                      <a16:colId xmlns:a16="http://schemas.microsoft.com/office/drawing/2014/main" val="20002"/>
                    </a:ext>
                  </a:extLst>
                </a:gridCol>
                <a:gridCol w="1601788">
                  <a:extLst>
                    <a:ext uri="{9D8B030D-6E8A-4147-A177-3AD203B41FA5}">
                      <a16:colId xmlns:a16="http://schemas.microsoft.com/office/drawing/2014/main" val="20003"/>
                    </a:ext>
                  </a:extLst>
                </a:gridCol>
                <a:gridCol w="2360612">
                  <a:extLst>
                    <a:ext uri="{9D8B030D-6E8A-4147-A177-3AD203B41FA5}">
                      <a16:colId xmlns:a16="http://schemas.microsoft.com/office/drawing/2014/main" val="20004"/>
                    </a:ext>
                  </a:extLst>
                </a:gridCol>
              </a:tblGrid>
              <a:tr h="977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Crop</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Season</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Seed (lbs./acre)</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Type</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Nitrogen       (lbs./ton dry material)</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Buckwheat</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Summer</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75</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Nonlegume</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14</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54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Crimson clover</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Winter</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15</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Legume</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45</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Rye</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Winter</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75</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Nonlegume</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21</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Southern pea</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Summer</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90</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Legume</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60</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54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Soybean</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Summer</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75</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Legume</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46</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Sudan grass</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Summer</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25</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Nonlegume</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28</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54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Vetch</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Winter</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30-50</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Legume</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62</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Wheat</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Winter</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75</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Nonlegume</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20</a:t>
                      </a:r>
                      <a:endParaRPr kumimoji="0" lang="en-US" sz="18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transition spd="med">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0"/>
            <a:ext cx="7848600" cy="1066800"/>
          </a:xfrm>
        </p:spPr>
        <p:txBody>
          <a:bodyPr/>
          <a:lstStyle/>
          <a:p>
            <a:pPr algn="ctr" eaLnBrk="1" hangingPunct="1"/>
            <a:r>
              <a:rPr lang="en-US" smtClean="0"/>
              <a:t>Cover Crop</a:t>
            </a:r>
            <a:br>
              <a:rPr lang="en-US" smtClean="0"/>
            </a:br>
            <a:r>
              <a:rPr lang="en-US" smtClean="0">
                <a:solidFill>
                  <a:srgbClr val="3399FF"/>
                </a:solidFill>
              </a:rPr>
              <a:t>Vetch</a:t>
            </a:r>
          </a:p>
        </p:txBody>
      </p:sp>
      <p:sp>
        <p:nvSpPr>
          <p:cNvPr id="80899" name="Rectangle 3"/>
          <p:cNvSpPr>
            <a:spLocks noGrp="1" noChangeArrowheads="1"/>
          </p:cNvSpPr>
          <p:nvPr>
            <p:ph type="body" idx="1"/>
          </p:nvPr>
        </p:nvSpPr>
        <p:spPr>
          <a:xfrm>
            <a:off x="228600" y="1828800"/>
            <a:ext cx="8007350" cy="4724400"/>
          </a:xfrm>
        </p:spPr>
        <p:txBody>
          <a:bodyPr/>
          <a:lstStyle/>
          <a:p>
            <a:pPr lvl="1" eaLnBrk="1" hangingPunct="1">
              <a:buClr>
                <a:schemeClr val="hlink"/>
              </a:buClr>
              <a:buFont typeface="Arial" pitchFamily="34" charset="0"/>
              <a:buChar char="•"/>
            </a:pPr>
            <a:r>
              <a:rPr lang="en-US" smtClean="0"/>
              <a:t>Hardy winter annual.</a:t>
            </a:r>
          </a:p>
          <a:p>
            <a:pPr lvl="1" eaLnBrk="1" hangingPunct="1">
              <a:buClr>
                <a:schemeClr val="hlink"/>
              </a:buClr>
              <a:buFont typeface="Arial" pitchFamily="34" charset="0"/>
              <a:buChar char="•"/>
            </a:pPr>
            <a:r>
              <a:rPr lang="en-US" smtClean="0"/>
              <a:t>Flowers from April to July. </a:t>
            </a:r>
          </a:p>
          <a:p>
            <a:pPr lvl="1" eaLnBrk="1" hangingPunct="1">
              <a:buClr>
                <a:schemeClr val="hlink"/>
              </a:buClr>
              <a:buFont typeface="Arial" pitchFamily="34" charset="0"/>
              <a:buChar char="•"/>
            </a:pPr>
            <a:r>
              <a:rPr lang="en-US" smtClean="0"/>
              <a:t>Seed matures August to October. </a:t>
            </a:r>
          </a:p>
          <a:p>
            <a:pPr lvl="1" eaLnBrk="1" hangingPunct="1">
              <a:buClr>
                <a:schemeClr val="hlink"/>
              </a:buClr>
              <a:buFont typeface="Arial" pitchFamily="34" charset="0"/>
              <a:buChar char="•"/>
            </a:pPr>
            <a:r>
              <a:rPr lang="en-US" smtClean="0"/>
              <a:t>Self-reseeding cover crop.</a:t>
            </a:r>
          </a:p>
          <a:p>
            <a:pPr lvl="1" eaLnBrk="1" hangingPunct="1">
              <a:buClr>
                <a:schemeClr val="hlink"/>
              </a:buClr>
              <a:buFont typeface="Arial" pitchFamily="34" charset="0"/>
              <a:buChar char="•"/>
            </a:pPr>
            <a:r>
              <a:rPr lang="en-US" smtClean="0"/>
              <a:t>Vetch requires inoculation. </a:t>
            </a:r>
          </a:p>
          <a:p>
            <a:pPr lvl="1" eaLnBrk="1" hangingPunct="1">
              <a:buClr>
                <a:schemeClr val="hlink"/>
              </a:buClr>
              <a:buFont typeface="Arial" pitchFamily="34" charset="0"/>
              <a:buChar char="•"/>
            </a:pPr>
            <a:r>
              <a:rPr lang="en-US" smtClean="0"/>
              <a:t>Vetch taproots can extend 3-5 ft.</a:t>
            </a:r>
          </a:p>
        </p:txBody>
      </p:sp>
      <p:pic>
        <p:nvPicPr>
          <p:cNvPr id="80900" name="Picture 4" descr="vetch-01"/>
          <p:cNvPicPr>
            <a:picLocks noChangeAspect="1" noChangeArrowheads="1"/>
          </p:cNvPicPr>
          <p:nvPr/>
        </p:nvPicPr>
        <p:blipFill>
          <a:blip r:embed="rId2" cstate="print"/>
          <a:srcRect/>
          <a:stretch>
            <a:fillRect/>
          </a:stretch>
        </p:blipFill>
        <p:spPr bwMode="auto">
          <a:xfrm>
            <a:off x="6019800" y="228600"/>
            <a:ext cx="2603500" cy="13779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8600" y="0"/>
            <a:ext cx="7848600" cy="1066800"/>
          </a:xfrm>
        </p:spPr>
        <p:txBody>
          <a:bodyPr/>
          <a:lstStyle/>
          <a:p>
            <a:pPr algn="ctr" eaLnBrk="1" hangingPunct="1"/>
            <a:r>
              <a:rPr lang="en-US" dirty="0" smtClean="0"/>
              <a:t>Cover Crop</a:t>
            </a:r>
            <a:br>
              <a:rPr lang="en-US" dirty="0" smtClean="0"/>
            </a:br>
            <a:r>
              <a:rPr lang="en-US" dirty="0" smtClean="0">
                <a:solidFill>
                  <a:srgbClr val="7030A0"/>
                </a:solidFill>
              </a:rPr>
              <a:t> Winter Wheat</a:t>
            </a:r>
          </a:p>
        </p:txBody>
      </p:sp>
      <p:sp>
        <p:nvSpPr>
          <p:cNvPr id="82947" name="Rectangle 3"/>
          <p:cNvSpPr>
            <a:spLocks noGrp="1" noChangeArrowheads="1"/>
          </p:cNvSpPr>
          <p:nvPr>
            <p:ph type="body" idx="1"/>
          </p:nvPr>
        </p:nvSpPr>
        <p:spPr>
          <a:xfrm>
            <a:off x="228600" y="1143000"/>
            <a:ext cx="8382000" cy="5410200"/>
          </a:xfrm>
        </p:spPr>
        <p:txBody>
          <a:bodyPr/>
          <a:lstStyle/>
          <a:p>
            <a:pPr eaLnBrk="1" hangingPunct="1"/>
            <a:r>
              <a:rPr lang="en-US" smtClean="0"/>
              <a:t>18-22 lbs. of wheat for a 100 ft. x100 ft. (10,000 sq. ft.).</a:t>
            </a:r>
          </a:p>
          <a:p>
            <a:pPr eaLnBrk="1" hangingPunct="1"/>
            <a:r>
              <a:rPr lang="en-US" smtClean="0"/>
              <a:t>Sow in the fall Sept/October.</a:t>
            </a:r>
          </a:p>
          <a:p>
            <a:pPr eaLnBrk="1" hangingPunct="1"/>
            <a:r>
              <a:rPr lang="en-US" smtClean="0"/>
              <a:t>Turn under in March.</a:t>
            </a:r>
          </a:p>
          <a:p>
            <a:pPr eaLnBrk="1" hangingPunct="1"/>
            <a:r>
              <a:rPr lang="en-US" smtClean="0"/>
              <a:t>Approximately 20%N.</a:t>
            </a:r>
          </a:p>
        </p:txBody>
      </p:sp>
    </p:spTree>
  </p:cSld>
  <p:clrMapOvr>
    <a:masterClrMapping/>
  </p:clrMapOvr>
  <p:transition spd="med">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44475"/>
            <a:ext cx="8686800" cy="1431925"/>
          </a:xfrm>
        </p:spPr>
        <p:txBody>
          <a:bodyPr/>
          <a:lstStyle/>
          <a:p>
            <a:pPr eaLnBrk="1" hangingPunct="1"/>
            <a:r>
              <a:rPr lang="en-US" dirty="0" smtClean="0">
                <a:solidFill>
                  <a:schemeClr val="tx1"/>
                </a:solidFill>
              </a:rPr>
              <a:t>Composting</a:t>
            </a:r>
            <a:endParaRPr lang="en-US" sz="2800" dirty="0" smtClean="0">
              <a:solidFill>
                <a:schemeClr val="tx1"/>
              </a:solidFill>
            </a:endParaRPr>
          </a:p>
        </p:txBody>
      </p:sp>
      <p:sp>
        <p:nvSpPr>
          <p:cNvPr id="70659" name="Rectangle 3"/>
          <p:cNvSpPr>
            <a:spLocks noGrp="1" noChangeArrowheads="1"/>
          </p:cNvSpPr>
          <p:nvPr>
            <p:ph type="body" idx="1"/>
          </p:nvPr>
        </p:nvSpPr>
        <p:spPr>
          <a:xfrm>
            <a:off x="304800" y="1905000"/>
            <a:ext cx="8540750" cy="4572000"/>
          </a:xfrm>
        </p:spPr>
        <p:txBody>
          <a:bodyPr/>
          <a:lstStyle/>
          <a:p>
            <a:pPr eaLnBrk="1" hangingPunct="1">
              <a:lnSpc>
                <a:spcPct val="80000"/>
              </a:lnSpc>
            </a:pPr>
            <a:r>
              <a:rPr lang="en-US" sz="2400" b="0" u="sng" smtClean="0">
                <a:solidFill>
                  <a:schemeClr val="tx2"/>
                </a:solidFill>
                <a:latin typeface="Verdana" pitchFamily="34" charset="0"/>
              </a:rPr>
              <a:t>Green matter</a:t>
            </a:r>
            <a:r>
              <a:rPr lang="en-US" sz="2400" smtClean="0">
                <a:latin typeface="Verdana" pitchFamily="34" charset="0"/>
              </a:rPr>
              <a:t>, like grass clipping, kitchen waste, high in nitrogen.</a:t>
            </a:r>
          </a:p>
          <a:p>
            <a:pPr eaLnBrk="1" hangingPunct="1">
              <a:lnSpc>
                <a:spcPct val="80000"/>
              </a:lnSpc>
            </a:pPr>
            <a:endParaRPr lang="en-US" sz="2400" smtClean="0">
              <a:latin typeface="Verdana" pitchFamily="34" charset="0"/>
            </a:endParaRPr>
          </a:p>
          <a:p>
            <a:pPr eaLnBrk="1" hangingPunct="1">
              <a:lnSpc>
                <a:spcPct val="80000"/>
              </a:lnSpc>
            </a:pPr>
            <a:r>
              <a:rPr lang="en-US" sz="2400" b="0" u="sng" smtClean="0">
                <a:solidFill>
                  <a:schemeClr val="tx2"/>
                </a:solidFill>
                <a:latin typeface="Verdana" pitchFamily="34" charset="0"/>
              </a:rPr>
              <a:t>Dry ingredients</a:t>
            </a:r>
            <a:r>
              <a:rPr lang="en-US" sz="2400" smtClean="0">
                <a:latin typeface="Verdana" pitchFamily="34" charset="0"/>
              </a:rPr>
              <a:t> to prevent clumping, like leaves and straw, rich in carbon.  </a:t>
            </a:r>
            <a:r>
              <a:rPr lang="en-US" sz="2400" b="0" u="sng" smtClean="0">
                <a:latin typeface="Verdana" pitchFamily="34" charset="0"/>
              </a:rPr>
              <a:t>Soil.</a:t>
            </a:r>
          </a:p>
          <a:p>
            <a:pPr eaLnBrk="1" hangingPunct="1">
              <a:lnSpc>
                <a:spcPct val="80000"/>
              </a:lnSpc>
            </a:pPr>
            <a:endParaRPr lang="en-US" sz="2400" b="0" u="sng" smtClean="0">
              <a:latin typeface="Verdana" pitchFamily="34" charset="0"/>
            </a:endParaRPr>
          </a:p>
          <a:p>
            <a:pPr eaLnBrk="1" hangingPunct="1">
              <a:lnSpc>
                <a:spcPct val="80000"/>
              </a:lnSpc>
            </a:pPr>
            <a:r>
              <a:rPr lang="en-US" sz="2400" smtClean="0">
                <a:latin typeface="Verdana" pitchFamily="34" charset="0"/>
              </a:rPr>
              <a:t>Add </a:t>
            </a:r>
            <a:r>
              <a:rPr lang="en-US" sz="2400" b="0" u="sng" smtClean="0">
                <a:solidFill>
                  <a:schemeClr val="tx2"/>
                </a:solidFill>
                <a:latin typeface="Verdana" pitchFamily="34" charset="0"/>
              </a:rPr>
              <a:t>water</a:t>
            </a:r>
            <a:r>
              <a:rPr lang="en-US" sz="2400" smtClean="0">
                <a:latin typeface="Verdana" pitchFamily="34" charset="0"/>
              </a:rPr>
              <a:t>, compost pile should remain damp but not wet.</a:t>
            </a:r>
          </a:p>
          <a:p>
            <a:pPr eaLnBrk="1" hangingPunct="1">
              <a:lnSpc>
                <a:spcPct val="80000"/>
              </a:lnSpc>
            </a:pPr>
            <a:endParaRPr lang="en-US" sz="2400" smtClean="0">
              <a:latin typeface="Verdana" pitchFamily="34" charset="0"/>
            </a:endParaRPr>
          </a:p>
          <a:p>
            <a:pPr eaLnBrk="1" hangingPunct="1">
              <a:lnSpc>
                <a:spcPct val="80000"/>
              </a:lnSpc>
            </a:pPr>
            <a:r>
              <a:rPr lang="en-US" sz="2400" b="0" u="sng" smtClean="0">
                <a:solidFill>
                  <a:schemeClr val="tx2"/>
                </a:solidFill>
                <a:latin typeface="Verdana" pitchFamily="34" charset="0"/>
              </a:rPr>
              <a:t>Air:</a:t>
            </a:r>
            <a:r>
              <a:rPr lang="en-US" sz="2400" smtClean="0">
                <a:latin typeface="Verdana" pitchFamily="34" charset="0"/>
              </a:rPr>
              <a:t> stir by turning or moving the pile occasionally.  Oxygen helps the microbes work better.  Should be turned every 3 to 10 days.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500" fill="hold"/>
                                        <p:tgtEl>
                                          <p:spTgt spid="70659">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70659">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70659">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7065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70659">
                                            <p:txEl>
                                              <p:pRg st="2" end="2"/>
                                            </p:txEl>
                                          </p:spTgt>
                                        </p:tgtEl>
                                        <p:attrNameLst>
                                          <p:attrName>style.visibility</p:attrName>
                                        </p:attrNameLst>
                                      </p:cBhvr>
                                      <p:to>
                                        <p:strVal val="visible"/>
                                      </p:to>
                                    </p:set>
                                    <p:anim calcmode="lin" valueType="num">
                                      <p:cBhvr>
                                        <p:cTn id="16" dur="500" fill="hold"/>
                                        <p:tgtEl>
                                          <p:spTgt spid="70659">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70659">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659">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7065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70659">
                                            <p:txEl>
                                              <p:pRg st="4" end="4"/>
                                            </p:txEl>
                                          </p:spTgt>
                                        </p:tgtEl>
                                        <p:attrNameLst>
                                          <p:attrName>style.visibility</p:attrName>
                                        </p:attrNameLst>
                                      </p:cBhvr>
                                      <p:to>
                                        <p:strVal val="visible"/>
                                      </p:to>
                                    </p:set>
                                    <p:anim calcmode="lin" valueType="num">
                                      <p:cBhvr>
                                        <p:cTn id="25" dur="500" fill="hold"/>
                                        <p:tgtEl>
                                          <p:spTgt spid="70659">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70659">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70659">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7065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70659">
                                            <p:txEl>
                                              <p:pRg st="6" end="6"/>
                                            </p:txEl>
                                          </p:spTgt>
                                        </p:tgtEl>
                                        <p:attrNameLst>
                                          <p:attrName>style.visibility</p:attrName>
                                        </p:attrNameLst>
                                      </p:cBhvr>
                                      <p:to>
                                        <p:strVal val="visible"/>
                                      </p:to>
                                    </p:set>
                                    <p:anim calcmode="lin" valueType="num">
                                      <p:cBhvr>
                                        <p:cTn id="34" dur="500" fill="hold"/>
                                        <p:tgtEl>
                                          <p:spTgt spid="70659">
                                            <p:txEl>
                                              <p:pRg st="6" end="6"/>
                                            </p:txEl>
                                          </p:spTgt>
                                        </p:tgtEl>
                                        <p:attrNameLst>
                                          <p:attrName>ppt_w</p:attrName>
                                        </p:attrNameLst>
                                      </p:cBhvr>
                                      <p:tavLst>
                                        <p:tav tm="0">
                                          <p:val>
                                            <p:strVal val="#ppt_w*2.5"/>
                                          </p:val>
                                        </p:tav>
                                        <p:tav tm="100000">
                                          <p:val>
                                            <p:strVal val="#ppt_w"/>
                                          </p:val>
                                        </p:tav>
                                      </p:tavLst>
                                    </p:anim>
                                    <p:anim calcmode="lin" valueType="num">
                                      <p:cBhvr>
                                        <p:cTn id="35" dur="500" fill="hold"/>
                                        <p:tgtEl>
                                          <p:spTgt spid="70659">
                                            <p:txEl>
                                              <p:pRg st="6" end="6"/>
                                            </p:txEl>
                                          </p:spTgt>
                                        </p:tgtEl>
                                        <p:attrNameLst>
                                          <p:attrName>ppt_h</p:attrName>
                                        </p:attrNameLst>
                                      </p:cBhvr>
                                      <p:tavLst>
                                        <p:tav tm="0">
                                          <p:val>
                                            <p:strVal val="#ppt_h*0.01"/>
                                          </p:val>
                                        </p:tav>
                                        <p:tav tm="100000">
                                          <p:val>
                                            <p:strVal val="#ppt_h"/>
                                          </p:val>
                                        </p:tav>
                                      </p:tavLst>
                                    </p:anim>
                                    <p:anim calcmode="lin" valueType="num">
                                      <p:cBhvr>
                                        <p:cTn id="36" dur="500" fill="hold"/>
                                        <p:tgtEl>
                                          <p:spTgt spid="7065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659">
                                            <p:txEl>
                                              <p:pRg st="6" end="6"/>
                                            </p:txEl>
                                          </p:spTgt>
                                        </p:tgtEl>
                                        <p:attrNameLst>
                                          <p:attrName>ppt_y</p:attrName>
                                        </p:attrNameLst>
                                      </p:cBhvr>
                                      <p:tavLst>
                                        <p:tav tm="0">
                                          <p:val>
                                            <p:strVal val="#ppt_h+1"/>
                                          </p:val>
                                        </p:tav>
                                        <p:tav tm="100000">
                                          <p:val>
                                            <p:strVal val="#ppt_y"/>
                                          </p:val>
                                        </p:tav>
                                      </p:tavLst>
                                    </p:anim>
                                    <p:animEffect transition="in" filter="fade">
                                      <p:cBhvr>
                                        <p:cTn id="38"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6" descr="C:\Users\catherinew\AppData\Local\Microsoft\Windows\Temporary Internet Files\Content.IE5\KNLYH9GV\MC900293222[1].wmf"/>
          <p:cNvPicPr>
            <a:picLocks noChangeAspect="1" noChangeArrowheads="1"/>
          </p:cNvPicPr>
          <p:nvPr/>
        </p:nvPicPr>
        <p:blipFill>
          <a:blip r:embed="rId2" cstate="print"/>
          <a:srcRect/>
          <a:stretch>
            <a:fillRect/>
          </a:stretch>
        </p:blipFill>
        <p:spPr bwMode="auto">
          <a:xfrm rot="5400000">
            <a:off x="3066975" y="2267025"/>
            <a:ext cx="1700211" cy="1738162"/>
          </a:xfrm>
          <a:prstGeom prst="rect">
            <a:avLst/>
          </a:prstGeom>
          <a:noFill/>
          <a:ln w="9525">
            <a:noFill/>
            <a:miter lim="800000"/>
            <a:headEnd/>
            <a:tailEnd/>
          </a:ln>
        </p:spPr>
      </p:pic>
      <p:sp>
        <p:nvSpPr>
          <p:cNvPr id="86019" name="Rectangle 2"/>
          <p:cNvSpPr>
            <a:spLocks noGrp="1" noChangeArrowheads="1"/>
          </p:cNvSpPr>
          <p:nvPr>
            <p:ph type="title"/>
          </p:nvPr>
        </p:nvSpPr>
        <p:spPr>
          <a:xfrm>
            <a:off x="381000" y="762000"/>
            <a:ext cx="7848600" cy="685800"/>
          </a:xfrm>
        </p:spPr>
        <p:txBody>
          <a:bodyPr/>
          <a:lstStyle/>
          <a:p>
            <a:pPr eaLnBrk="1" hangingPunct="1"/>
            <a:r>
              <a:rPr lang="en-US" smtClean="0"/>
              <a:t>Items </a:t>
            </a:r>
            <a:r>
              <a:rPr lang="en-US" smtClean="0">
                <a:solidFill>
                  <a:schemeClr val="folHlink"/>
                </a:solidFill>
              </a:rPr>
              <a:t>NOT</a:t>
            </a:r>
            <a:r>
              <a:rPr lang="en-US" smtClean="0"/>
              <a:t> to Be Used in the Compost Pile</a:t>
            </a:r>
          </a:p>
        </p:txBody>
      </p:sp>
      <p:sp>
        <p:nvSpPr>
          <p:cNvPr id="86020" name="Rectangle 3"/>
          <p:cNvSpPr>
            <a:spLocks noGrp="1" noChangeArrowheads="1"/>
          </p:cNvSpPr>
          <p:nvPr>
            <p:ph type="body" idx="1"/>
          </p:nvPr>
        </p:nvSpPr>
        <p:spPr>
          <a:xfrm>
            <a:off x="228600" y="2819400"/>
            <a:ext cx="7848600" cy="3048000"/>
          </a:xfrm>
        </p:spPr>
        <p:txBody>
          <a:bodyPr/>
          <a:lstStyle/>
          <a:p>
            <a:pPr eaLnBrk="1" hangingPunct="1"/>
            <a:r>
              <a:rPr lang="en-US" smtClean="0"/>
              <a:t>Meat</a:t>
            </a:r>
          </a:p>
          <a:p>
            <a:pPr eaLnBrk="1" hangingPunct="1"/>
            <a:r>
              <a:rPr lang="en-US" smtClean="0"/>
              <a:t>Dairy</a:t>
            </a:r>
          </a:p>
          <a:p>
            <a:pPr eaLnBrk="1" hangingPunct="1"/>
            <a:r>
              <a:rPr lang="en-US" smtClean="0"/>
              <a:t>Colored paper</a:t>
            </a:r>
          </a:p>
          <a:p>
            <a:pPr eaLnBrk="1" hangingPunct="1"/>
            <a:r>
              <a:rPr lang="en-US" smtClean="0"/>
              <a:t>Coal</a:t>
            </a:r>
          </a:p>
          <a:p>
            <a:pPr eaLnBrk="1" hangingPunct="1"/>
            <a:r>
              <a:rPr lang="en-US" smtClean="0"/>
              <a:t>Charcoal and fireplace ash</a:t>
            </a:r>
          </a:p>
        </p:txBody>
      </p:sp>
      <p:pic>
        <p:nvPicPr>
          <p:cNvPr id="86021" name="Picture 4" descr="C:\Documents and Settings\catherinew.LARAMIESERVER\Local Settings\Temporary Internet Files\Content.IE5\WJ336S1L\MCj03490190000[1].wmf"/>
          <p:cNvPicPr>
            <a:picLocks noChangeAspect="1" noChangeArrowheads="1"/>
          </p:cNvPicPr>
          <p:nvPr/>
        </p:nvPicPr>
        <p:blipFill>
          <a:blip r:embed="rId3" cstate="print"/>
          <a:srcRect/>
          <a:stretch>
            <a:fillRect/>
          </a:stretch>
        </p:blipFill>
        <p:spPr bwMode="auto">
          <a:xfrm>
            <a:off x="3733800" y="2590800"/>
            <a:ext cx="2057400" cy="2300288"/>
          </a:xfrm>
          <a:prstGeom prst="rect">
            <a:avLst/>
          </a:prstGeom>
          <a:noFill/>
          <a:ln w="9525">
            <a:noFill/>
            <a:miter lim="800000"/>
            <a:headEnd/>
            <a:tailEnd/>
          </a:ln>
        </p:spPr>
      </p:pic>
      <p:pic>
        <p:nvPicPr>
          <p:cNvPr id="86022" name="Picture 7" descr="C:\Documents and Settings\catherinew.LARAMIESERVER\Local Settings\Temporary Internet Files\Content.IE5\C5YZWT23\MCj04129660000[1].wmf"/>
          <p:cNvPicPr>
            <a:picLocks noChangeAspect="1" noChangeArrowheads="1"/>
          </p:cNvPicPr>
          <p:nvPr/>
        </p:nvPicPr>
        <p:blipFill>
          <a:blip r:embed="rId4" cstate="print"/>
          <a:srcRect/>
          <a:stretch>
            <a:fillRect/>
          </a:stretch>
        </p:blipFill>
        <p:spPr bwMode="auto">
          <a:xfrm>
            <a:off x="2971800" y="2743200"/>
            <a:ext cx="1643653" cy="9144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609600"/>
            <a:ext cx="9144000" cy="685800"/>
          </a:xfrm>
        </p:spPr>
        <p:txBody>
          <a:bodyPr/>
          <a:lstStyle/>
          <a:p>
            <a:pPr eaLnBrk="1" hangingPunct="1"/>
            <a:r>
              <a:rPr lang="en-US" smtClean="0"/>
              <a:t>Items </a:t>
            </a:r>
            <a:r>
              <a:rPr lang="en-US" smtClean="0">
                <a:solidFill>
                  <a:schemeClr val="folHlink"/>
                </a:solidFill>
              </a:rPr>
              <a:t>NOT</a:t>
            </a:r>
            <a:r>
              <a:rPr lang="en-US" smtClean="0"/>
              <a:t> to Be Used in the Compost Pile</a:t>
            </a:r>
          </a:p>
        </p:txBody>
      </p:sp>
      <p:sp>
        <p:nvSpPr>
          <p:cNvPr id="87043" name="Rectangle 3"/>
          <p:cNvSpPr>
            <a:spLocks noGrp="1" noChangeArrowheads="1"/>
          </p:cNvSpPr>
          <p:nvPr>
            <p:ph type="body" idx="1"/>
          </p:nvPr>
        </p:nvSpPr>
        <p:spPr>
          <a:xfrm>
            <a:off x="228600" y="1752600"/>
            <a:ext cx="8610600" cy="4800600"/>
          </a:xfrm>
        </p:spPr>
        <p:txBody>
          <a:bodyPr/>
          <a:lstStyle/>
          <a:p>
            <a:pPr eaLnBrk="1" hangingPunct="1"/>
            <a:r>
              <a:rPr lang="en-US" dirty="0" smtClean="0"/>
              <a:t>Diseased plants.</a:t>
            </a:r>
          </a:p>
          <a:p>
            <a:pPr algn="ctr" eaLnBrk="1" hangingPunct="1">
              <a:buFontTx/>
              <a:buNone/>
            </a:pPr>
            <a:r>
              <a:rPr lang="en-US" b="0" dirty="0">
                <a:solidFill>
                  <a:srgbClr val="9933FF"/>
                </a:solidFill>
              </a:rPr>
              <a:t>Always know where your compost </a:t>
            </a:r>
          </a:p>
          <a:p>
            <a:pPr algn="ctr" eaLnBrk="1" hangingPunct="1">
              <a:buFontTx/>
              <a:buNone/>
            </a:pPr>
            <a:r>
              <a:rPr lang="en-US" b="0" dirty="0">
                <a:solidFill>
                  <a:srgbClr val="9933FF"/>
                </a:solidFill>
              </a:rPr>
              <a:t>materials are coming from.</a:t>
            </a:r>
          </a:p>
          <a:p>
            <a:pPr eaLnBrk="1" hangingPunct="1"/>
            <a:r>
              <a:rPr lang="en-US" dirty="0" err="1" smtClean="0"/>
              <a:t>Picloram</a:t>
            </a:r>
            <a:r>
              <a:rPr lang="en-US" dirty="0" smtClean="0"/>
              <a:t> (</a:t>
            </a:r>
            <a:r>
              <a:rPr lang="en-US" dirty="0" err="1" smtClean="0"/>
              <a:t>Tordon</a:t>
            </a:r>
            <a:r>
              <a:rPr lang="en-US" dirty="0" smtClean="0"/>
              <a:t> and </a:t>
            </a:r>
            <a:r>
              <a:rPr lang="en-US" dirty="0" err="1" smtClean="0"/>
              <a:t>Grazon</a:t>
            </a:r>
            <a:r>
              <a:rPr lang="en-US" dirty="0" smtClean="0"/>
              <a:t>) can remain in the soil for 3 years or more, very persistent, highly soluble, and easily moved by rainfall.  Used by commercial  operations to control weeds.</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Salt Index </a:t>
            </a:r>
          </a:p>
        </p:txBody>
      </p:sp>
      <p:sp>
        <p:nvSpPr>
          <p:cNvPr id="11267" name="Content Placeholder 2"/>
          <p:cNvSpPr>
            <a:spLocks noGrp="1"/>
          </p:cNvSpPr>
          <p:nvPr>
            <p:ph idx="1"/>
          </p:nvPr>
        </p:nvSpPr>
        <p:spPr/>
        <p:txBody>
          <a:bodyPr/>
          <a:lstStyle/>
          <a:p>
            <a:pPr>
              <a:buFontTx/>
              <a:buNone/>
            </a:pPr>
            <a:r>
              <a:rPr lang="en-US" dirty="0" smtClean="0"/>
              <a:t>Fertilizer Material Relative Salt Index </a:t>
            </a:r>
          </a:p>
          <a:p>
            <a:r>
              <a:rPr lang="en-US" dirty="0" smtClean="0"/>
              <a:t>Sodium Nitrate 100.0 </a:t>
            </a:r>
            <a:r>
              <a:rPr lang="en-US" b="0" dirty="0" smtClean="0"/>
              <a:t>bench mark </a:t>
            </a:r>
          </a:p>
          <a:p>
            <a:r>
              <a:rPr lang="en-US" dirty="0" smtClean="0"/>
              <a:t>Ammonium Sulfate 69.0 </a:t>
            </a:r>
          </a:p>
          <a:p>
            <a:r>
              <a:rPr lang="en-US" dirty="0" err="1" smtClean="0"/>
              <a:t>Diammonium</a:t>
            </a:r>
            <a:r>
              <a:rPr lang="en-US" dirty="0" smtClean="0"/>
              <a:t> Phosphate 29.9</a:t>
            </a:r>
          </a:p>
          <a:p>
            <a:r>
              <a:rPr lang="en-US" dirty="0" err="1" smtClean="0"/>
              <a:t>Monoammonium</a:t>
            </a:r>
            <a:r>
              <a:rPr lang="en-US" dirty="0" smtClean="0"/>
              <a:t> Phosphate 34.2</a:t>
            </a:r>
          </a:p>
          <a:p>
            <a:r>
              <a:rPr lang="en-US" dirty="0" smtClean="0"/>
              <a:t>Potassium Chloride 116.2 </a:t>
            </a:r>
          </a:p>
          <a:p>
            <a:r>
              <a:rPr lang="en-US" dirty="0" smtClean="0"/>
              <a:t>Potassium Nitrate 73.6 </a:t>
            </a:r>
          </a:p>
          <a:p>
            <a:r>
              <a:rPr lang="en-US" dirty="0" smtClean="0"/>
              <a:t>Potassium Sulfate 46.1 </a:t>
            </a:r>
          </a:p>
          <a:p>
            <a:r>
              <a:rPr lang="en-US" dirty="0" smtClean="0"/>
              <a:t>K-</a:t>
            </a:r>
            <a:r>
              <a:rPr lang="en-US" dirty="0" err="1" smtClean="0"/>
              <a:t>Mag</a:t>
            </a:r>
            <a:r>
              <a:rPr lang="en-US" dirty="0" smtClean="0"/>
              <a:t>, </a:t>
            </a:r>
            <a:r>
              <a:rPr lang="en-US" dirty="0" err="1" smtClean="0"/>
              <a:t>Sul</a:t>
            </a:r>
            <a:r>
              <a:rPr lang="en-US" dirty="0" smtClean="0"/>
              <a:t>-Po-</a:t>
            </a:r>
            <a:r>
              <a:rPr lang="en-US" dirty="0" err="1" smtClean="0"/>
              <a:t>Mag</a:t>
            </a:r>
            <a:r>
              <a:rPr lang="en-US" dirty="0" smtClean="0"/>
              <a:t> 43.2</a:t>
            </a:r>
          </a:p>
        </p:txBody>
      </p:sp>
    </p:spTree>
  </p:cSld>
  <p:clrMapOvr>
    <a:masterClrMapping/>
  </p:clrMapOvr>
  <p:transition spd="med">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685800"/>
            <a:ext cx="7848600" cy="990600"/>
          </a:xfrm>
        </p:spPr>
        <p:txBody>
          <a:bodyPr/>
          <a:lstStyle/>
          <a:p>
            <a:pPr algn="ctr" eaLnBrk="1" hangingPunct="1"/>
            <a:r>
              <a:rPr lang="en-US" sz="3200" smtClean="0"/>
              <a:t>How to Build a Compost Pile and How Big to Build It.</a:t>
            </a:r>
          </a:p>
        </p:txBody>
      </p:sp>
      <p:sp>
        <p:nvSpPr>
          <p:cNvPr id="74755" name="Rectangle 3"/>
          <p:cNvSpPr>
            <a:spLocks noGrp="1" noChangeArrowheads="1"/>
          </p:cNvSpPr>
          <p:nvPr>
            <p:ph type="body" idx="1"/>
          </p:nvPr>
        </p:nvSpPr>
        <p:spPr>
          <a:xfrm>
            <a:off x="838200" y="1905000"/>
            <a:ext cx="8007350" cy="4953000"/>
          </a:xfrm>
        </p:spPr>
        <p:txBody>
          <a:bodyPr/>
          <a:lstStyle/>
          <a:p>
            <a:pPr eaLnBrk="1" hangingPunct="1">
              <a:lnSpc>
                <a:spcPct val="80000"/>
              </a:lnSpc>
            </a:pPr>
            <a:r>
              <a:rPr lang="en-US" sz="2800" smtClean="0"/>
              <a:t>Convenient size to work with, about 5’x3’, should not get below one cubic yard in size. </a:t>
            </a:r>
          </a:p>
          <a:p>
            <a:pPr eaLnBrk="1" hangingPunct="1">
              <a:lnSpc>
                <a:spcPct val="80000"/>
              </a:lnSpc>
              <a:buFontTx/>
              <a:buNone/>
            </a:pPr>
            <a:r>
              <a:rPr lang="en-US" sz="2800" smtClean="0"/>
              <a:t> </a:t>
            </a:r>
          </a:p>
          <a:p>
            <a:pPr eaLnBrk="1" hangingPunct="1">
              <a:lnSpc>
                <a:spcPct val="80000"/>
              </a:lnSpc>
            </a:pPr>
            <a:r>
              <a:rPr lang="en-US" sz="2800" smtClean="0"/>
              <a:t>The top should be left flat or with a slight depression in the center to catch rain or added water.  </a:t>
            </a:r>
          </a:p>
          <a:p>
            <a:pPr eaLnBrk="1" hangingPunct="1">
              <a:lnSpc>
                <a:spcPct val="80000"/>
              </a:lnSpc>
            </a:pPr>
            <a:endParaRPr lang="en-US" sz="1200" smtClean="0"/>
          </a:p>
          <a:p>
            <a:pPr eaLnBrk="1" hangingPunct="1">
              <a:lnSpc>
                <a:spcPct val="80000"/>
              </a:lnSpc>
            </a:pPr>
            <a:r>
              <a:rPr lang="en-US" sz="2800" smtClean="0"/>
              <a:t>Keep it moist, but not wet. </a:t>
            </a:r>
          </a:p>
          <a:p>
            <a:pPr eaLnBrk="1" hangingPunct="1">
              <a:lnSpc>
                <a:spcPct val="80000"/>
              </a:lnSpc>
            </a:pPr>
            <a:r>
              <a:rPr lang="en-US" sz="2800" smtClean="0"/>
              <a:t>Compost will begin to heat after 2 or 3 days.  </a:t>
            </a:r>
          </a:p>
          <a:p>
            <a:pPr eaLnBrk="1" hangingPunct="1">
              <a:lnSpc>
                <a:spcPct val="80000"/>
              </a:lnSpc>
            </a:pPr>
            <a:r>
              <a:rPr lang="en-US" sz="2800" smtClean="0"/>
              <a:t>After 10 days, fork it over, mixing the parts to obtain uniformity.</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p:cTn id="7" dur="500" fill="hold"/>
                                        <p:tgtEl>
                                          <p:spTgt spid="747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47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47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4755">
                                            <p:txEl>
                                              <p:pRg st="1" end="1"/>
                                            </p:txEl>
                                          </p:spTgt>
                                        </p:tgtEl>
                                        <p:attrNameLst>
                                          <p:attrName>style.visibility</p:attrName>
                                        </p:attrNameLst>
                                      </p:cBhvr>
                                      <p:to>
                                        <p:strVal val="visible"/>
                                      </p:to>
                                    </p:set>
                                    <p:anim calcmode="lin" valueType="num">
                                      <p:cBhvr>
                                        <p:cTn id="14" dur="500" fill="hold"/>
                                        <p:tgtEl>
                                          <p:spTgt spid="7475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475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475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4755">
                                            <p:txEl>
                                              <p:pRg st="2" end="2"/>
                                            </p:txEl>
                                          </p:spTgt>
                                        </p:tgtEl>
                                        <p:attrNameLst>
                                          <p:attrName>style.visibility</p:attrName>
                                        </p:attrNameLst>
                                      </p:cBhvr>
                                      <p:to>
                                        <p:strVal val="visible"/>
                                      </p:to>
                                    </p:set>
                                    <p:anim calcmode="lin" valueType="num">
                                      <p:cBhvr>
                                        <p:cTn id="21" dur="500" fill="hold"/>
                                        <p:tgtEl>
                                          <p:spTgt spid="7475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475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475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4755">
                                            <p:txEl>
                                              <p:pRg st="4" end="4"/>
                                            </p:txEl>
                                          </p:spTgt>
                                        </p:tgtEl>
                                        <p:attrNameLst>
                                          <p:attrName>style.visibility</p:attrName>
                                        </p:attrNameLst>
                                      </p:cBhvr>
                                      <p:to>
                                        <p:strVal val="visible"/>
                                      </p:to>
                                    </p:set>
                                    <p:anim calcmode="lin" valueType="num">
                                      <p:cBhvr>
                                        <p:cTn id="28" dur="500" fill="hold"/>
                                        <p:tgtEl>
                                          <p:spTgt spid="7475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7475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7475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4755">
                                            <p:txEl>
                                              <p:pRg st="5" end="5"/>
                                            </p:txEl>
                                          </p:spTgt>
                                        </p:tgtEl>
                                        <p:attrNameLst>
                                          <p:attrName>style.visibility</p:attrName>
                                        </p:attrNameLst>
                                      </p:cBhvr>
                                      <p:to>
                                        <p:strVal val="visible"/>
                                      </p:to>
                                    </p:set>
                                    <p:anim calcmode="lin" valueType="num">
                                      <p:cBhvr>
                                        <p:cTn id="35" dur="500" fill="hold"/>
                                        <p:tgtEl>
                                          <p:spTgt spid="7475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7475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7475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4755">
                                            <p:txEl>
                                              <p:pRg st="6" end="6"/>
                                            </p:txEl>
                                          </p:spTgt>
                                        </p:tgtEl>
                                        <p:attrNameLst>
                                          <p:attrName>style.visibility</p:attrName>
                                        </p:attrNameLst>
                                      </p:cBhvr>
                                      <p:to>
                                        <p:strVal val="visible"/>
                                      </p:to>
                                    </p:set>
                                    <p:anim calcmode="lin" valueType="num">
                                      <p:cBhvr>
                                        <p:cTn id="42" dur="500" fill="hold"/>
                                        <p:tgtEl>
                                          <p:spTgt spid="7475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7475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74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Carbon and Nitrogen</a:t>
            </a:r>
          </a:p>
        </p:txBody>
      </p:sp>
      <p:sp>
        <p:nvSpPr>
          <p:cNvPr id="72707" name="Rectangle 3"/>
          <p:cNvSpPr>
            <a:spLocks noGrp="1" noChangeArrowheads="1"/>
          </p:cNvSpPr>
          <p:nvPr>
            <p:ph type="body" idx="1"/>
          </p:nvPr>
        </p:nvSpPr>
        <p:spPr>
          <a:xfrm>
            <a:off x="228600" y="1143000"/>
            <a:ext cx="7848600" cy="3063875"/>
          </a:xfrm>
        </p:spPr>
        <p:txBody>
          <a:bodyPr/>
          <a:lstStyle/>
          <a:p>
            <a:pPr eaLnBrk="1" hangingPunct="1">
              <a:lnSpc>
                <a:spcPct val="90000"/>
              </a:lnSpc>
              <a:buFontTx/>
              <a:buNone/>
            </a:pPr>
            <a:r>
              <a:rPr lang="en-US" smtClean="0"/>
              <a:t>Microorganisms get their energy from: </a:t>
            </a:r>
          </a:p>
          <a:p>
            <a:pPr eaLnBrk="1" hangingPunct="1">
              <a:lnSpc>
                <a:spcPct val="90000"/>
              </a:lnSpc>
            </a:pPr>
            <a:endParaRPr lang="en-US" smtClean="0"/>
          </a:p>
          <a:p>
            <a:pPr eaLnBrk="1" hangingPunct="1">
              <a:lnSpc>
                <a:spcPct val="90000"/>
              </a:lnSpc>
            </a:pPr>
            <a:r>
              <a:rPr lang="en-US" u="sng" smtClean="0">
                <a:solidFill>
                  <a:srgbClr val="00B050"/>
                </a:solidFill>
              </a:rPr>
              <a:t>Carbohydrates</a:t>
            </a:r>
            <a:r>
              <a:rPr lang="en-US" smtClean="0">
                <a:solidFill>
                  <a:srgbClr val="00B050"/>
                </a:solidFill>
              </a:rPr>
              <a:t> </a:t>
            </a:r>
            <a:r>
              <a:rPr lang="en-US" smtClean="0"/>
              <a:t>such as cellulose, lignin and complex sugars in plant residues, high in </a:t>
            </a:r>
            <a:r>
              <a:rPr lang="en-US" b="0" u="sng" smtClean="0"/>
              <a:t>carbon.</a:t>
            </a:r>
            <a:r>
              <a:rPr lang="en-US" smtClean="0"/>
              <a:t> </a:t>
            </a:r>
          </a:p>
          <a:p>
            <a:pPr eaLnBrk="1" hangingPunct="1">
              <a:lnSpc>
                <a:spcPct val="90000"/>
              </a:lnSpc>
              <a:buFontTx/>
              <a:buNone/>
            </a:pPr>
            <a:endParaRPr lang="en-US" smtClean="0"/>
          </a:p>
          <a:p>
            <a:pPr eaLnBrk="1" hangingPunct="1">
              <a:lnSpc>
                <a:spcPct val="90000"/>
              </a:lnSpc>
            </a:pPr>
            <a:r>
              <a:rPr lang="en-US" b="0" u="sng" smtClean="0">
                <a:solidFill>
                  <a:srgbClr val="3399FF"/>
                </a:solidFill>
              </a:rPr>
              <a:t>Nitrogen</a:t>
            </a:r>
            <a:r>
              <a:rPr lang="en-US" smtClean="0"/>
              <a:t> from manure, kitchen vegetables, and fruit scraps.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Scale>
                                      <p:cBhvr>
                                        <p:cTn id="7" dur="1000" decel="50000" fill="hold">
                                          <p:stCondLst>
                                            <p:cond delay="0"/>
                                          </p:stCondLst>
                                        </p:cTn>
                                        <p:tgtEl>
                                          <p:spTgt spid="7270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2707">
                                            <p:txEl>
                                              <p:pRg st="0" end="0"/>
                                            </p:txEl>
                                          </p:spTgt>
                                        </p:tgtEl>
                                        <p:attrNameLst>
                                          <p:attrName>ppt_x</p:attrName>
                                          <p:attrName>ppt_y</p:attrName>
                                        </p:attrNameLst>
                                      </p:cBhvr>
                                    </p:animMotion>
                                    <p:animEffect transition="in" filter="fade">
                                      <p:cBhvr>
                                        <p:cTn id="9" dur="1000"/>
                                        <p:tgtEl>
                                          <p:spTgt spid="727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2707">
                                            <p:txEl>
                                              <p:pRg st="2" end="2"/>
                                            </p:txEl>
                                          </p:spTgt>
                                        </p:tgtEl>
                                        <p:attrNameLst>
                                          <p:attrName>style.visibility</p:attrName>
                                        </p:attrNameLst>
                                      </p:cBhvr>
                                      <p:to>
                                        <p:strVal val="visible"/>
                                      </p:to>
                                    </p:set>
                                    <p:animScale>
                                      <p:cBhvr>
                                        <p:cTn id="14" dur="1000" decel="50000" fill="hold">
                                          <p:stCondLst>
                                            <p:cond delay="0"/>
                                          </p:stCondLst>
                                        </p:cTn>
                                        <p:tgtEl>
                                          <p:spTgt spid="7270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2707">
                                            <p:txEl>
                                              <p:pRg st="2" end="2"/>
                                            </p:txEl>
                                          </p:spTgt>
                                        </p:tgtEl>
                                        <p:attrNameLst>
                                          <p:attrName>ppt_x</p:attrName>
                                          <p:attrName>ppt_y</p:attrName>
                                        </p:attrNameLst>
                                      </p:cBhvr>
                                    </p:animMotion>
                                    <p:animEffect transition="in" filter="fade">
                                      <p:cBhvr>
                                        <p:cTn id="16" dur="1000"/>
                                        <p:tgtEl>
                                          <p:spTgt spid="7270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2707">
                                            <p:txEl>
                                              <p:pRg st="4" end="4"/>
                                            </p:txEl>
                                          </p:spTgt>
                                        </p:tgtEl>
                                        <p:attrNameLst>
                                          <p:attrName>style.visibility</p:attrName>
                                        </p:attrNameLst>
                                      </p:cBhvr>
                                      <p:to>
                                        <p:strVal val="visible"/>
                                      </p:to>
                                    </p:set>
                                    <p:animScale>
                                      <p:cBhvr>
                                        <p:cTn id="21" dur="1000" decel="50000" fill="hold">
                                          <p:stCondLst>
                                            <p:cond delay="0"/>
                                          </p:stCondLst>
                                        </p:cTn>
                                        <p:tgtEl>
                                          <p:spTgt spid="7270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2707">
                                            <p:txEl>
                                              <p:pRg st="4" end="4"/>
                                            </p:txEl>
                                          </p:spTgt>
                                        </p:tgtEl>
                                        <p:attrNameLst>
                                          <p:attrName>ppt_x</p:attrName>
                                          <p:attrName>ppt_y</p:attrName>
                                        </p:attrNameLst>
                                      </p:cBhvr>
                                    </p:animMotion>
                                    <p:animEffect transition="in" filter="fade">
                                      <p:cBhvr>
                                        <p:cTn id="23" dur="1000"/>
                                        <p:tgtEl>
                                          <p:spTgt spid="727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28600" y="0"/>
            <a:ext cx="7848600" cy="431800"/>
          </a:xfrm>
        </p:spPr>
        <p:txBody>
          <a:bodyPr/>
          <a:lstStyle/>
          <a:p>
            <a:pPr eaLnBrk="1" hangingPunct="1"/>
            <a:r>
              <a:rPr lang="en-US" smtClean="0"/>
              <a:t>Carbon and Nitrogen</a:t>
            </a:r>
          </a:p>
        </p:txBody>
      </p:sp>
      <p:sp>
        <p:nvSpPr>
          <p:cNvPr id="91139" name="Rectangle 3"/>
          <p:cNvSpPr>
            <a:spLocks noGrp="1" noChangeArrowheads="1"/>
          </p:cNvSpPr>
          <p:nvPr>
            <p:ph type="body" idx="1"/>
          </p:nvPr>
        </p:nvSpPr>
        <p:spPr>
          <a:xfrm>
            <a:off x="533400" y="838200"/>
            <a:ext cx="8382000" cy="4572000"/>
          </a:xfrm>
        </p:spPr>
        <p:txBody>
          <a:bodyPr/>
          <a:lstStyle/>
          <a:p>
            <a:pPr eaLnBrk="1" hangingPunct="1"/>
            <a:r>
              <a:rPr lang="en-US" b="0" dirty="0" smtClean="0"/>
              <a:t>If there is too little N the microbial population will not grow to an optimum size and decomposition will slow down.  </a:t>
            </a:r>
          </a:p>
          <a:p>
            <a:pPr eaLnBrk="1" hangingPunct="1"/>
            <a:r>
              <a:rPr lang="en-US" b="0" u="sng" dirty="0" smtClean="0"/>
              <a:t>Too much N </a:t>
            </a:r>
            <a:r>
              <a:rPr lang="en-US" b="0" dirty="0" smtClean="0"/>
              <a:t>allows rapid microbial growth and speeds up decomposition, it can result in depleted oxygen and odors as the excess N is given off</a:t>
            </a:r>
            <a:r>
              <a:rPr lang="en-US" dirty="0" smtClean="0"/>
              <a:t>.</a:t>
            </a:r>
          </a:p>
          <a:p>
            <a:pPr eaLnBrk="1" hangingPunct="1">
              <a:buNone/>
            </a:pPr>
            <a:r>
              <a:rPr lang="en-US" dirty="0" smtClean="0"/>
              <a:t> </a:t>
            </a:r>
          </a:p>
          <a:p>
            <a:pPr eaLnBrk="1" hangingPunct="1"/>
            <a:r>
              <a:rPr lang="en-US" b="0" dirty="0" smtClean="0">
                <a:solidFill>
                  <a:schemeClr val="tx2"/>
                </a:solidFill>
              </a:rPr>
              <a:t>The optimum C:N ration is about 30:1</a:t>
            </a:r>
          </a:p>
        </p:txBody>
      </p:sp>
      <p:pic>
        <p:nvPicPr>
          <p:cNvPr id="105474" name="Picture 2" descr="C:\Users\catherinew\AppData\Local\Microsoft\Windows\Temporary Internet Files\Content.IE5\JTTHYAZT\MC900140627[1].wmf"/>
          <p:cNvPicPr>
            <a:picLocks noChangeAspect="1" noChangeArrowheads="1"/>
          </p:cNvPicPr>
          <p:nvPr/>
        </p:nvPicPr>
        <p:blipFill>
          <a:blip r:embed="rId2" cstate="print"/>
          <a:srcRect/>
          <a:stretch>
            <a:fillRect/>
          </a:stretch>
        </p:blipFill>
        <p:spPr bwMode="auto">
          <a:xfrm>
            <a:off x="4800600" y="3505200"/>
            <a:ext cx="1494130" cy="1189635"/>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Finished Compost		</a:t>
            </a:r>
          </a:p>
        </p:txBody>
      </p:sp>
      <p:sp>
        <p:nvSpPr>
          <p:cNvPr id="93187" name="Rectangle 3"/>
          <p:cNvSpPr>
            <a:spLocks noGrp="1" noChangeArrowheads="1"/>
          </p:cNvSpPr>
          <p:nvPr>
            <p:ph type="body" idx="1"/>
          </p:nvPr>
        </p:nvSpPr>
        <p:spPr>
          <a:xfrm>
            <a:off x="228600" y="685800"/>
            <a:ext cx="8686800" cy="5867400"/>
          </a:xfrm>
        </p:spPr>
        <p:txBody>
          <a:bodyPr/>
          <a:lstStyle/>
          <a:p>
            <a:pPr marL="533400" indent="-533400" eaLnBrk="1" hangingPunct="1"/>
            <a:r>
              <a:rPr lang="en-US" dirty="0" smtClean="0"/>
              <a:t>Can take a couple of weeks a month or a year depending on the materials, time of year, and moisture.  </a:t>
            </a:r>
          </a:p>
          <a:p>
            <a:pPr marL="533400" indent="-533400" eaLnBrk="1" hangingPunct="1"/>
            <a:r>
              <a:rPr lang="en-US" dirty="0" smtClean="0"/>
              <a:t>Broken down into a homogenous mixture and no un-decomposed leaves or other material may be seen, it is ready for use.</a:t>
            </a:r>
          </a:p>
          <a:p>
            <a:pPr marL="533400" indent="-533400" eaLnBrk="1" hangingPunct="1"/>
            <a:r>
              <a:rPr lang="en-US" dirty="0" smtClean="0"/>
              <a:t>Should have a sweet, earthy smell.</a:t>
            </a:r>
          </a:p>
          <a:p>
            <a:pPr marL="533400" indent="-533400" eaLnBrk="1" hangingPunct="1"/>
            <a:r>
              <a:rPr lang="en-US" dirty="0" smtClean="0"/>
              <a:t>Use-Half inch to ¼ inch deep. </a:t>
            </a:r>
          </a:p>
          <a:p>
            <a:pPr marL="533400" indent="-533400" eaLnBrk="1" hangingPunct="1"/>
            <a:endParaRPr lang="en-US" dirty="0" smtClean="0"/>
          </a:p>
          <a:p>
            <a:pPr marL="533400" indent="-533400" eaLnBrk="1" hangingPunct="1">
              <a:buFontTx/>
              <a:buNone/>
            </a:pPr>
            <a:endParaRPr lang="en-US" dirty="0" smtClean="0"/>
          </a:p>
        </p:txBody>
      </p:sp>
    </p:spTree>
  </p:cSld>
  <p:clrMapOvr>
    <a:masterClrMapping/>
  </p:clrMapOvr>
  <p:transition spd="med">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Compost Tea</a:t>
            </a:r>
          </a:p>
        </p:txBody>
      </p:sp>
      <p:sp>
        <p:nvSpPr>
          <p:cNvPr id="97283" name="Rectangle 3"/>
          <p:cNvSpPr>
            <a:spLocks noGrp="1" noChangeArrowheads="1"/>
          </p:cNvSpPr>
          <p:nvPr>
            <p:ph type="body" idx="1"/>
          </p:nvPr>
        </p:nvSpPr>
        <p:spPr>
          <a:xfrm>
            <a:off x="228600" y="1600200"/>
            <a:ext cx="7848600" cy="2438400"/>
          </a:xfrm>
        </p:spPr>
        <p:txBody>
          <a:bodyPr/>
          <a:lstStyle/>
          <a:p>
            <a:pPr eaLnBrk="1" hangingPunct="1">
              <a:defRPr/>
            </a:pPr>
            <a:r>
              <a:rPr lang="en-US" sz="3600" b="0" dirty="0" smtClean="0">
                <a:solidFill>
                  <a:schemeClr val="accent1">
                    <a:lumMod val="50000"/>
                  </a:schemeClr>
                </a:solidFill>
              </a:rPr>
              <a:t>Must be very well aerated to work</a:t>
            </a:r>
            <a:r>
              <a:rPr lang="en-US" sz="3600" dirty="0" smtClean="0">
                <a:solidFill>
                  <a:schemeClr val="accent1">
                    <a:lumMod val="50000"/>
                  </a:schemeClr>
                </a:solidFill>
              </a:rPr>
              <a:t>.</a:t>
            </a:r>
          </a:p>
          <a:p>
            <a:pPr eaLnBrk="1" hangingPunct="1">
              <a:defRPr/>
            </a:pPr>
            <a:r>
              <a:rPr lang="en-US" dirty="0" smtClean="0"/>
              <a:t>Soaking compost in a bucket creates problems.</a:t>
            </a:r>
          </a:p>
          <a:p>
            <a:pPr eaLnBrk="1" hangingPunct="1">
              <a:defRPr/>
            </a:pPr>
            <a:r>
              <a:rPr lang="en-US" dirty="0" smtClean="0"/>
              <a:t>Anaerobic vs. aerobic. </a:t>
            </a:r>
          </a:p>
        </p:txBody>
      </p:sp>
      <p:pic>
        <p:nvPicPr>
          <p:cNvPr id="96260" name="Picture 5" descr="C:\Documents and Settings\catherinew.LARAMIESERVER\Local Settings\Temporary Internet Files\Content.IE5\ML785KVY\MMj01629600000[1].gif"/>
          <p:cNvPicPr>
            <a:picLocks noChangeAspect="1" noChangeArrowheads="1" noCrop="1"/>
          </p:cNvPicPr>
          <p:nvPr/>
        </p:nvPicPr>
        <p:blipFill>
          <a:blip r:embed="rId2" cstate="print"/>
          <a:srcRect/>
          <a:stretch>
            <a:fillRect/>
          </a:stretch>
        </p:blipFill>
        <p:spPr bwMode="auto">
          <a:xfrm>
            <a:off x="5486400" y="3124200"/>
            <a:ext cx="3286125" cy="23177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Compost Tea</a:t>
            </a:r>
          </a:p>
        </p:txBody>
      </p:sp>
      <p:sp>
        <p:nvSpPr>
          <p:cNvPr id="97283" name="Rectangle 3"/>
          <p:cNvSpPr>
            <a:spLocks noGrp="1" noChangeArrowheads="1"/>
          </p:cNvSpPr>
          <p:nvPr>
            <p:ph type="body" idx="1"/>
          </p:nvPr>
        </p:nvSpPr>
        <p:spPr/>
        <p:txBody>
          <a:bodyPr/>
          <a:lstStyle/>
          <a:p>
            <a:pPr eaLnBrk="1" hangingPunct="1">
              <a:buFontTx/>
              <a:buNone/>
            </a:pPr>
            <a:r>
              <a:rPr lang="en-US" sz="3600" b="0" smtClean="0">
                <a:solidFill>
                  <a:srgbClr val="0C0C00"/>
                </a:solidFill>
              </a:rPr>
              <a:t>Compost tea is </a:t>
            </a:r>
            <a:r>
              <a:rPr lang="en-US" sz="3600" b="0" u="sng" smtClean="0">
                <a:solidFill>
                  <a:srgbClr val="0C0C00"/>
                </a:solidFill>
              </a:rPr>
              <a:t>not</a:t>
            </a:r>
            <a:r>
              <a:rPr lang="en-US" smtClean="0"/>
              <a:t>:</a:t>
            </a:r>
          </a:p>
          <a:p>
            <a:pPr eaLnBrk="1" hangingPunct="1"/>
            <a:r>
              <a:rPr lang="en-US" smtClean="0"/>
              <a:t>A pesticide, but reduces the use of pesticides.</a:t>
            </a:r>
          </a:p>
          <a:p>
            <a:pPr eaLnBrk="1" hangingPunct="1"/>
            <a:r>
              <a:rPr lang="en-US" smtClean="0"/>
              <a:t>A fertilizer, but can reduce the use of fertilizers.</a:t>
            </a:r>
          </a:p>
          <a:p>
            <a:pPr eaLnBrk="1" hangingPunct="1"/>
            <a:r>
              <a:rPr lang="en-US" smtClean="0"/>
              <a:t>An herbicide, but can reduce the use of weed killers.</a:t>
            </a:r>
          </a:p>
        </p:txBody>
      </p:sp>
    </p:spTree>
  </p:cSld>
  <p:clrMapOvr>
    <a:masterClrMapping/>
  </p:clrMapOvr>
  <p:transition spd="med">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Mulching</a:t>
            </a:r>
          </a:p>
        </p:txBody>
      </p:sp>
      <p:sp>
        <p:nvSpPr>
          <p:cNvPr id="335875" name="Rectangle 3"/>
          <p:cNvSpPr>
            <a:spLocks noGrp="1" noChangeArrowheads="1"/>
          </p:cNvSpPr>
          <p:nvPr>
            <p:ph type="body" idx="1"/>
          </p:nvPr>
        </p:nvSpPr>
        <p:spPr/>
        <p:txBody>
          <a:bodyPr/>
          <a:lstStyle/>
          <a:p>
            <a:pPr eaLnBrk="1" hangingPunct="1"/>
            <a:r>
              <a:rPr lang="en-US" smtClean="0"/>
              <a:t>Conserves water.</a:t>
            </a:r>
          </a:p>
          <a:p>
            <a:pPr eaLnBrk="1" hangingPunct="1"/>
            <a:r>
              <a:rPr lang="en-US" smtClean="0"/>
              <a:t>Controls weeds.</a:t>
            </a:r>
          </a:p>
          <a:p>
            <a:pPr eaLnBrk="1" hangingPunct="1"/>
            <a:r>
              <a:rPr lang="en-US" smtClean="0"/>
              <a:t>Moderates soil temperatures.</a:t>
            </a:r>
          </a:p>
          <a:p>
            <a:pPr eaLnBrk="1" hangingPunct="1"/>
            <a:r>
              <a:rPr lang="en-US" smtClean="0"/>
              <a:t>Reduces compaction.</a:t>
            </a:r>
          </a:p>
          <a:p>
            <a:pPr eaLnBrk="1" hangingPunct="1"/>
            <a:r>
              <a:rPr lang="en-US" smtClean="0"/>
              <a:t>Reduces crusting of soil.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Effect transition="in" filter="blinds(horizontal)">
                                      <p:cBhvr>
                                        <p:cTn id="7" dur="500"/>
                                        <p:tgtEl>
                                          <p:spTgt spid="335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5875">
                                            <p:txEl>
                                              <p:pRg st="1" end="1"/>
                                            </p:txEl>
                                          </p:spTgt>
                                        </p:tgtEl>
                                        <p:attrNameLst>
                                          <p:attrName>style.visibility</p:attrName>
                                        </p:attrNameLst>
                                      </p:cBhvr>
                                      <p:to>
                                        <p:strVal val="visible"/>
                                      </p:to>
                                    </p:set>
                                    <p:animEffect transition="in" filter="blinds(horizontal)">
                                      <p:cBhvr>
                                        <p:cTn id="12" dur="500"/>
                                        <p:tgtEl>
                                          <p:spTgt spid="335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5875">
                                            <p:txEl>
                                              <p:pRg st="2" end="2"/>
                                            </p:txEl>
                                          </p:spTgt>
                                        </p:tgtEl>
                                        <p:attrNameLst>
                                          <p:attrName>style.visibility</p:attrName>
                                        </p:attrNameLst>
                                      </p:cBhvr>
                                      <p:to>
                                        <p:strVal val="visible"/>
                                      </p:to>
                                    </p:set>
                                    <p:animEffect transition="in" filter="blinds(horizontal)">
                                      <p:cBhvr>
                                        <p:cTn id="17" dur="500"/>
                                        <p:tgtEl>
                                          <p:spTgt spid="335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5875">
                                            <p:txEl>
                                              <p:pRg st="3" end="3"/>
                                            </p:txEl>
                                          </p:spTgt>
                                        </p:tgtEl>
                                        <p:attrNameLst>
                                          <p:attrName>style.visibility</p:attrName>
                                        </p:attrNameLst>
                                      </p:cBhvr>
                                      <p:to>
                                        <p:strVal val="visible"/>
                                      </p:to>
                                    </p:set>
                                    <p:animEffect transition="in" filter="blinds(horizontal)">
                                      <p:cBhvr>
                                        <p:cTn id="22" dur="500"/>
                                        <p:tgtEl>
                                          <p:spTgt spid="335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5875">
                                            <p:txEl>
                                              <p:pRg st="4" end="4"/>
                                            </p:txEl>
                                          </p:spTgt>
                                        </p:tgtEl>
                                        <p:attrNameLst>
                                          <p:attrName>style.visibility</p:attrName>
                                        </p:attrNameLst>
                                      </p:cBhvr>
                                      <p:to>
                                        <p:strVal val="visible"/>
                                      </p:to>
                                    </p:set>
                                    <p:animEffect transition="in" filter="blinds(horizontal)">
                                      <p:cBhvr>
                                        <p:cTn id="27" dur="500"/>
                                        <p:tgtEl>
                                          <p:spTgt spid="335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eaLnBrk="1" hangingPunct="1"/>
            <a:r>
              <a:rPr lang="en-US" smtClean="0"/>
              <a:t>Mulch</a:t>
            </a:r>
          </a:p>
        </p:txBody>
      </p:sp>
      <p:sp>
        <p:nvSpPr>
          <p:cNvPr id="99331" name="Rectangle 3"/>
          <p:cNvSpPr>
            <a:spLocks noGrp="1" noChangeArrowheads="1"/>
          </p:cNvSpPr>
          <p:nvPr>
            <p:ph type="body" idx="1"/>
          </p:nvPr>
        </p:nvSpPr>
        <p:spPr>
          <a:xfrm>
            <a:off x="838200" y="914400"/>
            <a:ext cx="6781800" cy="4800600"/>
          </a:xfrm>
        </p:spPr>
        <p:txBody>
          <a:bodyPr/>
          <a:lstStyle/>
          <a:p>
            <a:pPr algn="ctr" eaLnBrk="1" hangingPunct="1">
              <a:lnSpc>
                <a:spcPct val="90000"/>
              </a:lnSpc>
            </a:pPr>
            <a:r>
              <a:rPr lang="en-US" sz="2800" dirty="0" smtClean="0"/>
              <a:t>Grass clippings,</a:t>
            </a:r>
            <a:br>
              <a:rPr lang="en-US" sz="2800" dirty="0" smtClean="0"/>
            </a:br>
            <a:r>
              <a:rPr lang="en-US" sz="2800" dirty="0" smtClean="0"/>
              <a:t>shredded leaves,</a:t>
            </a:r>
            <a:br>
              <a:rPr lang="en-US" sz="2800" dirty="0" smtClean="0"/>
            </a:br>
            <a:r>
              <a:rPr lang="en-US" sz="2800" dirty="0" smtClean="0"/>
              <a:t>crushed corn cobs, </a:t>
            </a:r>
            <a:br>
              <a:rPr lang="en-US" sz="2800" dirty="0" smtClean="0"/>
            </a:br>
            <a:r>
              <a:rPr lang="en-US" sz="2800" dirty="0" smtClean="0"/>
              <a:t>pine needles, </a:t>
            </a:r>
          </a:p>
          <a:p>
            <a:pPr algn="ctr" eaLnBrk="1" hangingPunct="1">
              <a:lnSpc>
                <a:spcPct val="90000"/>
              </a:lnSpc>
            </a:pPr>
            <a:r>
              <a:rPr lang="en-US" sz="2800" dirty="0" smtClean="0"/>
              <a:t>straw and hay</a:t>
            </a:r>
            <a:br>
              <a:rPr lang="en-US" sz="2800" dirty="0" smtClean="0"/>
            </a:br>
            <a:r>
              <a:rPr lang="en-US" sz="2800" dirty="0" smtClean="0"/>
              <a:t>wood products - chips, bark, sawdust, </a:t>
            </a:r>
          </a:p>
          <a:p>
            <a:pPr algn="ctr" eaLnBrk="1" hangingPunct="1">
              <a:lnSpc>
                <a:spcPct val="90000"/>
              </a:lnSpc>
              <a:buFontTx/>
              <a:buNone/>
            </a:pPr>
            <a:endParaRPr lang="en-US" sz="2800" b="0" u="sng" dirty="0" smtClean="0"/>
          </a:p>
          <a:p>
            <a:pPr algn="ctr" eaLnBrk="1" hangingPunct="1">
              <a:lnSpc>
                <a:spcPct val="90000"/>
              </a:lnSpc>
              <a:buFontTx/>
              <a:buNone/>
            </a:pPr>
            <a:r>
              <a:rPr lang="en-US" sz="2800" b="0" u="sng" dirty="0" smtClean="0"/>
              <a:t>Synthetic Mulches</a:t>
            </a:r>
            <a:r>
              <a:rPr lang="en-US" sz="2800" dirty="0" smtClean="0"/>
              <a:t/>
            </a:r>
            <a:br>
              <a:rPr lang="en-US" sz="2800" dirty="0" smtClean="0"/>
            </a:br>
            <a:r>
              <a:rPr lang="en-US" sz="2800" dirty="0" smtClean="0"/>
              <a:t>Plastic – black*, clear</a:t>
            </a:r>
            <a:br>
              <a:rPr lang="en-US" sz="2800" dirty="0" smtClean="0"/>
            </a:br>
            <a:r>
              <a:rPr lang="en-US" sz="2800" dirty="0" smtClean="0"/>
              <a:t>     Newspaper, rock, and pebbles</a:t>
            </a:r>
            <a:br>
              <a:rPr lang="en-US" sz="2800" dirty="0" smtClean="0"/>
            </a:br>
            <a:r>
              <a:rPr lang="en-US" sz="2800" dirty="0" smtClean="0"/>
              <a:t>Landscape fabric</a:t>
            </a:r>
          </a:p>
        </p:txBody>
      </p:sp>
      <p:pic>
        <p:nvPicPr>
          <p:cNvPr id="99332" name="Picture 4" descr="mulch_03"/>
          <p:cNvPicPr>
            <a:picLocks noChangeAspect="1" noChangeArrowheads="1"/>
          </p:cNvPicPr>
          <p:nvPr/>
        </p:nvPicPr>
        <p:blipFill>
          <a:blip r:embed="rId2" cstate="print"/>
          <a:srcRect/>
          <a:stretch>
            <a:fillRect/>
          </a:stretch>
        </p:blipFill>
        <p:spPr bwMode="auto">
          <a:xfrm>
            <a:off x="76200" y="190500"/>
            <a:ext cx="2286000" cy="1447800"/>
          </a:xfrm>
          <a:prstGeom prst="rect">
            <a:avLst/>
          </a:prstGeom>
          <a:noFill/>
          <a:ln w="9525">
            <a:noFill/>
            <a:miter lim="800000"/>
            <a:headEnd/>
            <a:tailEnd/>
          </a:ln>
        </p:spPr>
      </p:pic>
      <p:pic>
        <p:nvPicPr>
          <p:cNvPr id="99333" name="Picture 5" descr="mulch_02"/>
          <p:cNvPicPr>
            <a:picLocks noChangeAspect="1" noChangeArrowheads="1"/>
          </p:cNvPicPr>
          <p:nvPr/>
        </p:nvPicPr>
        <p:blipFill>
          <a:blip r:embed="rId3" cstate="print"/>
          <a:srcRect/>
          <a:stretch>
            <a:fillRect/>
          </a:stretch>
        </p:blipFill>
        <p:spPr bwMode="auto">
          <a:xfrm>
            <a:off x="6096000" y="228600"/>
            <a:ext cx="2743200" cy="152876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28600" y="0"/>
            <a:ext cx="7848600" cy="431800"/>
          </a:xfrm>
        </p:spPr>
        <p:txBody>
          <a:bodyPr/>
          <a:lstStyle/>
          <a:p>
            <a:pPr eaLnBrk="1" hangingPunct="1"/>
            <a:r>
              <a:rPr lang="en-US" smtClean="0"/>
              <a:t>Disease and Pest Control</a:t>
            </a:r>
          </a:p>
        </p:txBody>
      </p:sp>
      <p:sp>
        <p:nvSpPr>
          <p:cNvPr id="331779" name="Rectangle 3"/>
          <p:cNvSpPr>
            <a:spLocks noGrp="1" noChangeArrowheads="1"/>
          </p:cNvSpPr>
          <p:nvPr>
            <p:ph type="body" idx="1"/>
          </p:nvPr>
        </p:nvSpPr>
        <p:spPr>
          <a:xfrm>
            <a:off x="0" y="762000"/>
            <a:ext cx="8610600" cy="5791200"/>
          </a:xfrm>
        </p:spPr>
        <p:txBody>
          <a:bodyPr/>
          <a:lstStyle/>
          <a:p>
            <a:pPr lvl="1" eaLnBrk="1" hangingPunct="1">
              <a:lnSpc>
                <a:spcPct val="90000"/>
              </a:lnSpc>
              <a:buFont typeface="Arial" pitchFamily="34" charset="0"/>
              <a:buChar char="•"/>
            </a:pPr>
            <a:r>
              <a:rPr lang="en-US" dirty="0" smtClean="0">
                <a:cs typeface="Arial" pitchFamily="34" charset="0"/>
              </a:rPr>
              <a:t>Use disease resistant veggies, perennials, trees.</a:t>
            </a:r>
          </a:p>
          <a:p>
            <a:pPr lvl="1" eaLnBrk="1" hangingPunct="1">
              <a:lnSpc>
                <a:spcPct val="90000"/>
              </a:lnSpc>
              <a:buFont typeface="Arial" pitchFamily="34" charset="0"/>
              <a:buChar char="•"/>
            </a:pPr>
            <a:r>
              <a:rPr lang="en-US" dirty="0" smtClean="0">
                <a:cs typeface="Arial" pitchFamily="34" charset="0"/>
              </a:rPr>
              <a:t>Mulch.</a:t>
            </a:r>
          </a:p>
          <a:p>
            <a:pPr lvl="1" eaLnBrk="1" hangingPunct="1">
              <a:lnSpc>
                <a:spcPct val="90000"/>
              </a:lnSpc>
              <a:buFont typeface="Arial" pitchFamily="34" charset="0"/>
              <a:buChar char="•"/>
            </a:pPr>
            <a:r>
              <a:rPr lang="en-US" dirty="0" smtClean="0">
                <a:cs typeface="Arial" pitchFamily="34" charset="0"/>
              </a:rPr>
              <a:t>Water at base of plant.</a:t>
            </a:r>
          </a:p>
          <a:p>
            <a:pPr lvl="1" eaLnBrk="1" hangingPunct="1">
              <a:lnSpc>
                <a:spcPct val="90000"/>
              </a:lnSpc>
              <a:buFont typeface="Arial" pitchFamily="34" charset="0"/>
              <a:buChar char="•"/>
            </a:pPr>
            <a:r>
              <a:rPr lang="en-US" sz="3200" b="0" u="sng" dirty="0" smtClean="0">
                <a:cs typeface="Arial" pitchFamily="34" charset="0"/>
              </a:rPr>
              <a:t>Good sanitation</a:t>
            </a:r>
            <a:r>
              <a:rPr lang="en-US" dirty="0" smtClean="0">
                <a:cs typeface="Arial" pitchFamily="34" charset="0"/>
              </a:rPr>
              <a:t>, don’t leave last year’s debris to over winter in the garden.</a:t>
            </a:r>
          </a:p>
          <a:p>
            <a:pPr lvl="1" eaLnBrk="1" hangingPunct="1">
              <a:lnSpc>
                <a:spcPct val="90000"/>
              </a:lnSpc>
              <a:buFont typeface="Arial" pitchFamily="34" charset="0"/>
              <a:buChar char="•"/>
            </a:pPr>
            <a:r>
              <a:rPr lang="en-US" dirty="0" smtClean="0">
                <a:cs typeface="Arial" pitchFamily="34" charset="0"/>
              </a:rPr>
              <a:t>Keep your tools clean, </a:t>
            </a:r>
            <a:r>
              <a:rPr lang="en-US" b="0" dirty="0" smtClean="0">
                <a:cs typeface="Arial" pitchFamily="34" charset="0"/>
              </a:rPr>
              <a:t>sanitize</a:t>
            </a:r>
            <a:r>
              <a:rPr lang="en-US" dirty="0" smtClean="0">
                <a:cs typeface="Arial" pitchFamily="34" charset="0"/>
              </a:rPr>
              <a:t> if necessary.</a:t>
            </a:r>
          </a:p>
          <a:p>
            <a:pPr lvl="1" eaLnBrk="1" hangingPunct="1">
              <a:lnSpc>
                <a:spcPct val="90000"/>
              </a:lnSpc>
              <a:buFont typeface="Arial" pitchFamily="34" charset="0"/>
              <a:buChar char="•"/>
            </a:pPr>
            <a:r>
              <a:rPr lang="en-US" b="0" u="sng" dirty="0" smtClean="0">
                <a:cs typeface="Arial" pitchFamily="34" charset="0"/>
              </a:rPr>
              <a:t>Do rotate</a:t>
            </a:r>
            <a:r>
              <a:rPr lang="en-US" dirty="0" smtClean="0">
                <a:cs typeface="Arial" pitchFamily="34" charset="0"/>
              </a:rPr>
              <a:t> veggies / annuals on a 3-year plan.</a:t>
            </a:r>
          </a:p>
          <a:p>
            <a:pPr lvl="1" eaLnBrk="1" hangingPunct="1">
              <a:lnSpc>
                <a:spcPct val="90000"/>
              </a:lnSpc>
              <a:buFont typeface="Arial" pitchFamily="34" charset="0"/>
              <a:buChar char="•"/>
            </a:pPr>
            <a:r>
              <a:rPr lang="en-US" sz="3600" b="0" dirty="0" smtClean="0">
                <a:cs typeface="Arial" pitchFamily="34" charset="0"/>
              </a:rPr>
              <a:t>Soil test.</a:t>
            </a:r>
          </a:p>
          <a:p>
            <a:pPr lvl="1" eaLnBrk="1" hangingPunct="1">
              <a:lnSpc>
                <a:spcPct val="90000"/>
              </a:lnSpc>
              <a:buFont typeface="Arial" pitchFamily="34" charset="0"/>
              <a:buChar char="•"/>
            </a:pPr>
            <a:r>
              <a:rPr lang="en-US" sz="3200" b="0" u="sng" dirty="0" smtClean="0">
                <a:cs typeface="Arial" pitchFamily="34" charset="0"/>
              </a:rPr>
              <a:t>Don’t</a:t>
            </a:r>
            <a:r>
              <a:rPr lang="en-US" dirty="0" smtClean="0">
                <a:cs typeface="Arial" pitchFamily="34" charset="0"/>
              </a:rPr>
              <a:t> over feed your plants.</a:t>
            </a:r>
          </a:p>
          <a:p>
            <a:pPr lvl="1" eaLnBrk="1" hangingPunct="1">
              <a:lnSpc>
                <a:spcPct val="90000"/>
              </a:lnSpc>
              <a:buFont typeface="Arial" pitchFamily="34" charset="0"/>
              <a:buChar char="•"/>
            </a:pPr>
            <a:r>
              <a:rPr lang="en-US" b="0" u="sng" dirty="0" smtClean="0">
                <a:cs typeface="Arial" pitchFamily="34" charset="0"/>
              </a:rPr>
              <a:t>Don’t</a:t>
            </a:r>
            <a:r>
              <a:rPr lang="en-US" dirty="0" smtClean="0">
                <a:cs typeface="Arial" pitchFamily="34" charset="0"/>
              </a:rPr>
              <a:t> over water your plants. </a:t>
            </a:r>
          </a:p>
          <a:p>
            <a:pPr lvl="1" algn="ctr" eaLnBrk="1" hangingPunct="1">
              <a:lnSpc>
                <a:spcPct val="90000"/>
              </a:lnSpc>
              <a:buFontTx/>
              <a:buNone/>
            </a:pPr>
            <a:r>
              <a:rPr lang="en-US" u="sng" dirty="0" smtClean="0">
                <a:solidFill>
                  <a:srgbClr val="9933FF"/>
                </a:solidFill>
                <a:cs typeface="Arial" pitchFamily="34" charset="0"/>
              </a:rPr>
              <a:t>HEALTHY SOIL = HEALTHY PLANT</a:t>
            </a:r>
            <a:endParaRPr lang="en-US" u="sng" dirty="0" smtClean="0">
              <a:solidFill>
                <a:srgbClr val="9933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1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31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31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1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17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17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317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317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3177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17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381000"/>
            <a:ext cx="7848600" cy="685800"/>
          </a:xfrm>
        </p:spPr>
        <p:txBody>
          <a:bodyPr/>
          <a:lstStyle/>
          <a:p>
            <a:pPr eaLnBrk="1" hangingPunct="1"/>
            <a:r>
              <a:rPr lang="en-US" smtClean="0"/>
              <a:t>Beneficial Insects and Non-Toxic Solutions</a:t>
            </a:r>
          </a:p>
        </p:txBody>
      </p:sp>
      <p:sp>
        <p:nvSpPr>
          <p:cNvPr id="101379" name="Rectangle 3"/>
          <p:cNvSpPr>
            <a:spLocks noGrp="1" noChangeArrowheads="1"/>
          </p:cNvSpPr>
          <p:nvPr>
            <p:ph type="body" idx="1"/>
          </p:nvPr>
        </p:nvSpPr>
        <p:spPr>
          <a:xfrm>
            <a:off x="228600" y="1447800"/>
            <a:ext cx="7848600" cy="4724400"/>
          </a:xfrm>
        </p:spPr>
        <p:txBody>
          <a:bodyPr/>
          <a:lstStyle/>
          <a:p>
            <a:pPr eaLnBrk="1" hangingPunct="1"/>
            <a:r>
              <a:rPr lang="en-US" smtClean="0"/>
              <a:t>Ladybugs</a:t>
            </a:r>
          </a:p>
          <a:p>
            <a:pPr eaLnBrk="1" hangingPunct="1"/>
            <a:r>
              <a:rPr lang="en-US" smtClean="0"/>
              <a:t>Green lacewings</a:t>
            </a:r>
          </a:p>
          <a:p>
            <a:pPr eaLnBrk="1" hangingPunct="1"/>
            <a:r>
              <a:rPr lang="en-US" smtClean="0"/>
              <a:t>Big-eyed bug</a:t>
            </a:r>
          </a:p>
          <a:p>
            <a:pPr eaLnBrk="1" hangingPunct="1"/>
            <a:r>
              <a:rPr lang="en-US" smtClean="0"/>
              <a:t>Praying mantis</a:t>
            </a:r>
          </a:p>
          <a:p>
            <a:pPr eaLnBrk="1" hangingPunct="1"/>
            <a:endParaRPr lang="en-US" smtClean="0"/>
          </a:p>
          <a:p>
            <a:pPr eaLnBrk="1" hangingPunct="1"/>
            <a:endParaRPr lang="en-US" smtClean="0"/>
          </a:p>
          <a:p>
            <a:pPr eaLnBrk="1" hangingPunct="1"/>
            <a:r>
              <a:rPr lang="en-US" smtClean="0"/>
              <a:t>These are generalists, attack pest in all stages of development. </a:t>
            </a:r>
          </a:p>
        </p:txBody>
      </p:sp>
      <p:pic>
        <p:nvPicPr>
          <p:cNvPr id="101380" name="Picture 7" descr="Big Eyed Bug">
            <a:hlinkClick r:id="rId2"/>
          </p:cNvPr>
          <p:cNvPicPr>
            <a:picLocks noChangeAspect="1" noChangeArrowheads="1"/>
          </p:cNvPicPr>
          <p:nvPr/>
        </p:nvPicPr>
        <p:blipFill>
          <a:blip r:embed="rId3" cstate="print"/>
          <a:srcRect/>
          <a:stretch>
            <a:fillRect/>
          </a:stretch>
        </p:blipFill>
        <p:spPr bwMode="auto">
          <a:xfrm>
            <a:off x="4648200" y="2743200"/>
            <a:ext cx="1905000" cy="1304925"/>
          </a:xfrm>
          <a:prstGeom prst="rect">
            <a:avLst/>
          </a:prstGeom>
          <a:noFill/>
          <a:ln w="9525">
            <a:noFill/>
            <a:miter lim="800000"/>
            <a:headEnd/>
            <a:tailEnd/>
          </a:ln>
        </p:spPr>
      </p:pic>
      <p:pic>
        <p:nvPicPr>
          <p:cNvPr id="101381" name="Picture 9" descr="Green Lacewing"/>
          <p:cNvPicPr>
            <a:picLocks noChangeAspect="1" noChangeArrowheads="1"/>
          </p:cNvPicPr>
          <p:nvPr/>
        </p:nvPicPr>
        <p:blipFill>
          <a:blip r:embed="rId4" cstate="print"/>
          <a:srcRect/>
          <a:stretch>
            <a:fillRect/>
          </a:stretch>
        </p:blipFill>
        <p:spPr bwMode="auto">
          <a:xfrm>
            <a:off x="4114800" y="1676400"/>
            <a:ext cx="1228725" cy="809625"/>
          </a:xfrm>
          <a:prstGeom prst="rect">
            <a:avLst/>
          </a:prstGeom>
          <a:noFill/>
          <a:ln w="9525">
            <a:noFill/>
            <a:miter lim="800000"/>
            <a:headEnd/>
            <a:tailEnd/>
          </a:ln>
        </p:spPr>
      </p:pic>
      <p:pic>
        <p:nvPicPr>
          <p:cNvPr id="101382" name="Picture 11" descr="Green Lacewing">
            <a:hlinkClick r:id="" action="ppaction://noaction"/>
          </p:cNvPr>
          <p:cNvPicPr>
            <a:picLocks noChangeAspect="1" noChangeArrowheads="1"/>
          </p:cNvPicPr>
          <p:nvPr/>
        </p:nvPicPr>
        <p:blipFill>
          <a:blip r:embed="rId5" cstate="print"/>
          <a:srcRect/>
          <a:stretch>
            <a:fillRect/>
          </a:stretch>
        </p:blipFill>
        <p:spPr bwMode="auto">
          <a:xfrm>
            <a:off x="5410200" y="1905000"/>
            <a:ext cx="952500" cy="695325"/>
          </a:xfrm>
          <a:prstGeom prst="rect">
            <a:avLst/>
          </a:prstGeom>
          <a:noFill/>
          <a:ln w="9525">
            <a:noFill/>
            <a:miter lim="800000"/>
            <a:headEnd/>
            <a:tailEnd/>
          </a:ln>
        </p:spPr>
      </p:pic>
      <p:pic>
        <p:nvPicPr>
          <p:cNvPr id="101383" name="Picture 13" descr="Green Lacewing Larva">
            <a:hlinkClick r:id="" action="ppaction://noaction"/>
          </p:cNvPr>
          <p:cNvPicPr>
            <a:picLocks noChangeAspect="1" noChangeArrowheads="1"/>
          </p:cNvPicPr>
          <p:nvPr/>
        </p:nvPicPr>
        <p:blipFill>
          <a:blip r:embed="rId6" cstate="print"/>
          <a:srcRect/>
          <a:stretch>
            <a:fillRect/>
          </a:stretch>
        </p:blipFill>
        <p:spPr bwMode="auto">
          <a:xfrm>
            <a:off x="6172200" y="1447800"/>
            <a:ext cx="952500" cy="657225"/>
          </a:xfrm>
          <a:prstGeom prst="rect">
            <a:avLst/>
          </a:prstGeom>
          <a:noFill/>
          <a:ln w="9525">
            <a:noFill/>
            <a:miter lim="800000"/>
            <a:headEnd/>
            <a:tailEnd/>
          </a:ln>
        </p:spPr>
      </p:pic>
      <p:pic>
        <p:nvPicPr>
          <p:cNvPr id="101384" name="Picture 15" descr="mostlyglass.com/Artists/costantini/Praying%20Mantis%20meeting.jpg">
            <a:hlinkClick r:id="rId7"/>
          </p:cNvPr>
          <p:cNvPicPr>
            <a:picLocks noChangeAspect="1" noChangeArrowheads="1"/>
          </p:cNvPicPr>
          <p:nvPr/>
        </p:nvPicPr>
        <p:blipFill>
          <a:blip r:embed="rId8" cstate="print"/>
          <a:srcRect/>
          <a:stretch>
            <a:fillRect/>
          </a:stretch>
        </p:blipFill>
        <p:spPr bwMode="auto">
          <a:xfrm>
            <a:off x="2971800" y="3733800"/>
            <a:ext cx="1676400" cy="107791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Soil - Do’s and Don’ts</a:t>
            </a:r>
          </a:p>
        </p:txBody>
      </p:sp>
      <p:sp>
        <p:nvSpPr>
          <p:cNvPr id="22531" name="Rectangle 3"/>
          <p:cNvSpPr>
            <a:spLocks noGrp="1" noChangeArrowheads="1"/>
          </p:cNvSpPr>
          <p:nvPr>
            <p:ph type="body" idx="1"/>
          </p:nvPr>
        </p:nvSpPr>
        <p:spPr/>
        <p:txBody>
          <a:bodyPr/>
          <a:lstStyle/>
          <a:p>
            <a:pPr eaLnBrk="1" hangingPunct="1"/>
            <a:r>
              <a:rPr lang="en-US" smtClean="0"/>
              <a:t>Intense tillage physically disrupts the soil, increases aeration, which accelerates the decomposition of crop residues and soil organic matter.</a:t>
            </a:r>
          </a:p>
          <a:p>
            <a:pPr eaLnBrk="1" hangingPunct="1"/>
            <a:r>
              <a:rPr lang="en-US" smtClean="0">
                <a:solidFill>
                  <a:schemeClr val="tx2"/>
                </a:solidFill>
              </a:rPr>
              <a:t>Resulting in a net loss of organic matter</a:t>
            </a:r>
            <a:r>
              <a:rPr lang="en-US" smtClean="0"/>
              <a:t>.</a:t>
            </a:r>
          </a:p>
        </p:txBody>
      </p:sp>
      <p:pic>
        <p:nvPicPr>
          <p:cNvPr id="22532" name="Picture 4" descr="rototiller1"/>
          <p:cNvPicPr>
            <a:picLocks noChangeAspect="1" noChangeArrowheads="1"/>
          </p:cNvPicPr>
          <p:nvPr/>
        </p:nvPicPr>
        <p:blipFill>
          <a:blip r:embed="rId2" cstate="print"/>
          <a:srcRect/>
          <a:stretch>
            <a:fillRect/>
          </a:stretch>
        </p:blipFill>
        <p:spPr bwMode="auto">
          <a:xfrm>
            <a:off x="533400" y="4419600"/>
            <a:ext cx="2422525" cy="1806575"/>
          </a:xfrm>
          <a:prstGeom prst="rect">
            <a:avLst/>
          </a:prstGeom>
          <a:noFill/>
          <a:ln w="9525">
            <a:noFill/>
            <a:miter lim="800000"/>
            <a:headEnd/>
            <a:tailEnd/>
          </a:ln>
        </p:spPr>
      </p:pic>
      <p:pic>
        <p:nvPicPr>
          <p:cNvPr id="22533" name="Picture 5" descr="rototiller2"/>
          <p:cNvPicPr>
            <a:picLocks noChangeAspect="1" noChangeArrowheads="1"/>
          </p:cNvPicPr>
          <p:nvPr/>
        </p:nvPicPr>
        <p:blipFill>
          <a:blip r:embed="rId3" cstate="print"/>
          <a:srcRect/>
          <a:stretch>
            <a:fillRect/>
          </a:stretch>
        </p:blipFill>
        <p:spPr bwMode="auto">
          <a:xfrm>
            <a:off x="1905000" y="3733800"/>
            <a:ext cx="2422525" cy="18065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Pest Control</a:t>
            </a:r>
          </a:p>
        </p:txBody>
      </p:sp>
      <p:sp>
        <p:nvSpPr>
          <p:cNvPr id="67587" name="Rectangle 3"/>
          <p:cNvSpPr>
            <a:spLocks noGrp="1" noChangeArrowheads="1"/>
          </p:cNvSpPr>
          <p:nvPr>
            <p:ph type="body" idx="1"/>
          </p:nvPr>
        </p:nvSpPr>
        <p:spPr>
          <a:xfrm>
            <a:off x="838200" y="1447800"/>
            <a:ext cx="8007350" cy="4648200"/>
          </a:xfrm>
        </p:spPr>
        <p:txBody>
          <a:bodyPr/>
          <a:lstStyle/>
          <a:p>
            <a:pPr eaLnBrk="1" hangingPunct="1">
              <a:lnSpc>
                <a:spcPct val="90000"/>
              </a:lnSpc>
            </a:pPr>
            <a:r>
              <a:rPr lang="en-US" b="0" smtClean="0"/>
              <a:t>Safer soap or a homemade soap mix.</a:t>
            </a:r>
          </a:p>
          <a:p>
            <a:pPr eaLnBrk="1" hangingPunct="1">
              <a:lnSpc>
                <a:spcPct val="90000"/>
              </a:lnSpc>
            </a:pPr>
            <a:r>
              <a:rPr lang="en-US" b="0" smtClean="0"/>
              <a:t>Bacillus thuringiensis (Bt).</a:t>
            </a:r>
          </a:p>
          <a:p>
            <a:pPr eaLnBrk="1" hangingPunct="1">
              <a:lnSpc>
                <a:spcPct val="90000"/>
              </a:lnSpc>
            </a:pPr>
            <a:r>
              <a:rPr lang="en-US" b="0" smtClean="0"/>
              <a:t>Diatomaceous earth (DE).</a:t>
            </a:r>
          </a:p>
          <a:p>
            <a:pPr eaLnBrk="1" hangingPunct="1">
              <a:lnSpc>
                <a:spcPct val="90000"/>
              </a:lnSpc>
            </a:pPr>
            <a:r>
              <a:rPr lang="en-US" b="0" smtClean="0"/>
              <a:t>Plant based insecticides.</a:t>
            </a:r>
          </a:p>
          <a:p>
            <a:pPr eaLnBrk="1" hangingPunct="1">
              <a:lnSpc>
                <a:spcPct val="90000"/>
              </a:lnSpc>
            </a:pPr>
            <a:r>
              <a:rPr lang="en-US" b="0" smtClean="0"/>
              <a:t>Tobacco products. </a:t>
            </a:r>
          </a:p>
          <a:p>
            <a:pPr eaLnBrk="1" hangingPunct="1">
              <a:lnSpc>
                <a:spcPct val="90000"/>
              </a:lnSpc>
            </a:pPr>
            <a:r>
              <a:rPr lang="en-US" b="0" smtClean="0"/>
              <a:t>Flowers. </a:t>
            </a:r>
          </a:p>
          <a:p>
            <a:pPr eaLnBrk="1" hangingPunct="1">
              <a:lnSpc>
                <a:spcPct val="90000"/>
              </a:lnSpc>
            </a:pPr>
            <a:r>
              <a:rPr lang="en-US" b="0" smtClean="0"/>
              <a:t>Garlic.</a:t>
            </a:r>
          </a:p>
          <a:p>
            <a:pPr eaLnBrk="1" hangingPunct="1">
              <a:lnSpc>
                <a:spcPct val="90000"/>
              </a:lnSpc>
            </a:pPr>
            <a:r>
              <a:rPr lang="en-US" b="0" smtClean="0"/>
              <a:t>Flour.</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ox(in)">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box(in)">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box(in)">
                                      <p:cBhvr>
                                        <p:cTn id="17" dur="500"/>
                                        <p:tgtEl>
                                          <p:spTgt spid="67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box(in)">
                                      <p:cBhvr>
                                        <p:cTn id="22" dur="500"/>
                                        <p:tgtEl>
                                          <p:spTgt spid="675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7587">
                                            <p:txEl>
                                              <p:pRg st="4" end="4"/>
                                            </p:txEl>
                                          </p:spTgt>
                                        </p:tgtEl>
                                        <p:attrNameLst>
                                          <p:attrName>style.visibility</p:attrName>
                                        </p:attrNameLst>
                                      </p:cBhvr>
                                      <p:to>
                                        <p:strVal val="visible"/>
                                      </p:to>
                                    </p:set>
                                    <p:animEffect transition="in" filter="box(in)">
                                      <p:cBhvr>
                                        <p:cTn id="27" dur="500"/>
                                        <p:tgtEl>
                                          <p:spTgt spid="675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7587">
                                            <p:txEl>
                                              <p:pRg st="5" end="5"/>
                                            </p:txEl>
                                          </p:spTgt>
                                        </p:tgtEl>
                                        <p:attrNameLst>
                                          <p:attrName>style.visibility</p:attrName>
                                        </p:attrNameLst>
                                      </p:cBhvr>
                                      <p:to>
                                        <p:strVal val="visible"/>
                                      </p:to>
                                    </p:set>
                                    <p:animEffect transition="in" filter="box(in)">
                                      <p:cBhvr>
                                        <p:cTn id="32" dur="500"/>
                                        <p:tgtEl>
                                          <p:spTgt spid="675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7587">
                                            <p:txEl>
                                              <p:pRg st="6" end="6"/>
                                            </p:txEl>
                                          </p:spTgt>
                                        </p:tgtEl>
                                        <p:attrNameLst>
                                          <p:attrName>style.visibility</p:attrName>
                                        </p:attrNameLst>
                                      </p:cBhvr>
                                      <p:to>
                                        <p:strVal val="visible"/>
                                      </p:to>
                                    </p:set>
                                    <p:animEffect transition="in" filter="box(in)">
                                      <p:cBhvr>
                                        <p:cTn id="37" dur="500"/>
                                        <p:tgtEl>
                                          <p:spTgt spid="675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7587">
                                            <p:txEl>
                                              <p:pRg st="7" end="7"/>
                                            </p:txEl>
                                          </p:spTgt>
                                        </p:tgtEl>
                                        <p:attrNameLst>
                                          <p:attrName>style.visibility</p:attrName>
                                        </p:attrNameLst>
                                      </p:cBhvr>
                                      <p:to>
                                        <p:strVal val="visible"/>
                                      </p:to>
                                    </p:set>
                                    <p:animEffect transition="in" filter="box(in)">
                                      <p:cBhvr>
                                        <p:cTn id="42" dur="500"/>
                                        <p:tgtEl>
                                          <p:spTgt spid="67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Pest Control</a:t>
            </a:r>
          </a:p>
        </p:txBody>
      </p:sp>
      <p:sp>
        <p:nvSpPr>
          <p:cNvPr id="103427" name="Rectangle 3"/>
          <p:cNvSpPr>
            <a:spLocks noGrp="1" noChangeArrowheads="1"/>
          </p:cNvSpPr>
          <p:nvPr>
            <p:ph type="body" idx="1"/>
          </p:nvPr>
        </p:nvSpPr>
        <p:spPr/>
        <p:txBody>
          <a:bodyPr/>
          <a:lstStyle/>
          <a:p>
            <a:pPr eaLnBrk="1" hangingPunct="1"/>
            <a:r>
              <a:rPr lang="en-US" b="0" smtClean="0"/>
              <a:t>Pheromone traps.</a:t>
            </a:r>
          </a:p>
          <a:p>
            <a:pPr eaLnBrk="1" hangingPunct="1"/>
            <a:r>
              <a:rPr lang="en-US" b="0" smtClean="0"/>
              <a:t>Sticky traps. </a:t>
            </a:r>
          </a:p>
          <a:p>
            <a:pPr eaLnBrk="1" hangingPunct="1"/>
            <a:r>
              <a:rPr lang="en-US" b="0" smtClean="0"/>
              <a:t>Fly and yellowjacket traps.</a:t>
            </a:r>
          </a:p>
          <a:p>
            <a:pPr eaLnBrk="1" hangingPunct="1"/>
            <a:r>
              <a:rPr lang="en-US" b="0" smtClean="0"/>
              <a:t>Boric acid, borates, borax.</a:t>
            </a:r>
          </a:p>
          <a:p>
            <a:pPr eaLnBrk="1" hangingPunct="1"/>
            <a:r>
              <a:rPr lang="en-US" b="0" smtClean="0"/>
              <a:t>Horticultural oils.</a:t>
            </a:r>
          </a:p>
        </p:txBody>
      </p:sp>
    </p:spTree>
  </p:cSld>
  <p:clrMapOvr>
    <a:masterClrMapping/>
  </p:clrMapOvr>
  <p:transition spd="med">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Neem Oil</a:t>
            </a:r>
          </a:p>
        </p:txBody>
      </p:sp>
      <p:sp>
        <p:nvSpPr>
          <p:cNvPr id="104451" name="Rectangle 3"/>
          <p:cNvSpPr>
            <a:spLocks noGrp="1" noChangeArrowheads="1"/>
          </p:cNvSpPr>
          <p:nvPr>
            <p:ph type="body" idx="1"/>
          </p:nvPr>
        </p:nvSpPr>
        <p:spPr>
          <a:xfrm>
            <a:off x="381000" y="990600"/>
            <a:ext cx="8458200" cy="4648200"/>
          </a:xfrm>
        </p:spPr>
        <p:txBody>
          <a:bodyPr/>
          <a:lstStyle/>
          <a:p>
            <a:pPr eaLnBrk="1" hangingPunct="1">
              <a:lnSpc>
                <a:spcPct val="90000"/>
              </a:lnSpc>
            </a:pPr>
            <a:r>
              <a:rPr lang="en-US" smtClean="0"/>
              <a:t>Derived from the </a:t>
            </a:r>
            <a:r>
              <a:rPr lang="en-US" u="sng" smtClean="0"/>
              <a:t>Azadirachta indica</a:t>
            </a:r>
            <a:r>
              <a:rPr lang="en-US" smtClean="0"/>
              <a:t> tree.</a:t>
            </a:r>
          </a:p>
          <a:p>
            <a:pPr eaLnBrk="1" hangingPunct="1">
              <a:lnSpc>
                <a:spcPct val="90000"/>
              </a:lnSpc>
            </a:pPr>
            <a:endParaRPr lang="en-US" smtClean="0"/>
          </a:p>
          <a:p>
            <a:pPr eaLnBrk="1" hangingPunct="1">
              <a:lnSpc>
                <a:spcPct val="90000"/>
              </a:lnSpc>
            </a:pPr>
            <a:r>
              <a:rPr lang="en-US" smtClean="0"/>
              <a:t>Flies, mosquitoes, caterpillars, true bugs, locusts, grasshoppers, aphids, weevils, moths, roaches.</a:t>
            </a:r>
          </a:p>
          <a:p>
            <a:pPr eaLnBrk="1" hangingPunct="1">
              <a:lnSpc>
                <a:spcPct val="90000"/>
              </a:lnSpc>
            </a:pPr>
            <a:endParaRPr lang="en-US" smtClean="0"/>
          </a:p>
          <a:p>
            <a:pPr eaLnBrk="1" hangingPunct="1">
              <a:lnSpc>
                <a:spcPct val="90000"/>
              </a:lnSpc>
            </a:pPr>
            <a:r>
              <a:rPr lang="en-US" smtClean="0"/>
              <a:t>Rust, powdery mildew.</a:t>
            </a:r>
          </a:p>
        </p:txBody>
      </p:sp>
      <p:pic>
        <p:nvPicPr>
          <p:cNvPr id="104452" name="Picture 4" descr="neemleaf1"/>
          <p:cNvPicPr>
            <a:picLocks noChangeAspect="1" noChangeArrowheads="1"/>
          </p:cNvPicPr>
          <p:nvPr/>
        </p:nvPicPr>
        <p:blipFill>
          <a:blip r:embed="rId2" cstate="print"/>
          <a:srcRect/>
          <a:stretch>
            <a:fillRect/>
          </a:stretch>
        </p:blipFill>
        <p:spPr bwMode="auto">
          <a:xfrm>
            <a:off x="7281863" y="3543300"/>
            <a:ext cx="1862137" cy="30861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28600" y="762000"/>
            <a:ext cx="7848600" cy="685800"/>
          </a:xfrm>
        </p:spPr>
        <p:txBody>
          <a:bodyPr/>
          <a:lstStyle/>
          <a:p>
            <a:pPr algn="ctr" eaLnBrk="1" hangingPunct="1"/>
            <a:r>
              <a:rPr lang="en-US" smtClean="0"/>
              <a:t>Natural Weed Control - Vinegar</a:t>
            </a:r>
          </a:p>
        </p:txBody>
      </p:sp>
      <p:sp>
        <p:nvSpPr>
          <p:cNvPr id="106499" name="Rectangle 3"/>
          <p:cNvSpPr>
            <a:spLocks noGrp="1" noChangeArrowheads="1"/>
          </p:cNvSpPr>
          <p:nvPr>
            <p:ph type="body" idx="1"/>
          </p:nvPr>
        </p:nvSpPr>
        <p:spPr>
          <a:xfrm>
            <a:off x="0" y="1981200"/>
            <a:ext cx="8382000" cy="4572000"/>
          </a:xfrm>
        </p:spPr>
        <p:txBody>
          <a:bodyPr/>
          <a:lstStyle/>
          <a:p>
            <a:pPr eaLnBrk="1" hangingPunct="1">
              <a:lnSpc>
                <a:spcPct val="90000"/>
              </a:lnSpc>
            </a:pPr>
            <a:r>
              <a:rPr lang="en-US" sz="2800" dirty="0" smtClean="0">
                <a:latin typeface="Arial Unicode MS" pitchFamily="34" charset="-128"/>
              </a:rPr>
              <a:t>Horticultural vinegar 20% acetic acid (difficult to handle). </a:t>
            </a:r>
          </a:p>
          <a:p>
            <a:pPr eaLnBrk="1" hangingPunct="1">
              <a:lnSpc>
                <a:spcPct val="90000"/>
              </a:lnSpc>
            </a:pPr>
            <a:r>
              <a:rPr lang="en-US" sz="2800" dirty="0" smtClean="0">
                <a:latin typeface="Arial Unicode MS" pitchFamily="34" charset="-128"/>
              </a:rPr>
              <a:t>A staple in organic weed control. </a:t>
            </a:r>
          </a:p>
          <a:p>
            <a:pPr eaLnBrk="1" hangingPunct="1">
              <a:lnSpc>
                <a:spcPct val="90000"/>
              </a:lnSpc>
            </a:pPr>
            <a:r>
              <a:rPr lang="en-US" sz="2800" dirty="0" smtClean="0">
                <a:latin typeface="Arial Unicode MS" pitchFamily="34" charset="-128"/>
              </a:rPr>
              <a:t>Some add a yucca extract in their vinegar, which increases effectiveness by acting as a spreader-sticker. </a:t>
            </a:r>
          </a:p>
          <a:p>
            <a:pPr eaLnBrk="1" hangingPunct="1">
              <a:lnSpc>
                <a:spcPct val="90000"/>
              </a:lnSpc>
            </a:pPr>
            <a:r>
              <a:rPr lang="en-US" sz="2800" dirty="0" smtClean="0">
                <a:latin typeface="Arial Unicode MS" pitchFamily="34" charset="-128"/>
              </a:rPr>
              <a:t>Is a non-selective product used for spot weed control, </a:t>
            </a:r>
            <a:r>
              <a:rPr lang="en-US" sz="2800" b="0" u="sng" dirty="0" smtClean="0">
                <a:latin typeface="Arial Unicode MS" pitchFamily="34" charset="-128"/>
              </a:rPr>
              <a:t>will kill</a:t>
            </a:r>
            <a:r>
              <a:rPr lang="en-US" sz="2800" dirty="0" smtClean="0">
                <a:latin typeface="Arial Unicode MS" pitchFamily="34" charset="-128"/>
              </a:rPr>
              <a:t> any green material it comes in contact with.  </a:t>
            </a:r>
            <a:r>
              <a:rPr lang="en-US" sz="2800" dirty="0" smtClean="0">
                <a:solidFill>
                  <a:srgbClr val="9933FF"/>
                </a:solidFill>
                <a:latin typeface="Goudy Stout" pitchFamily="18" charset="0"/>
              </a:rPr>
              <a:t>Apply cautiously!</a:t>
            </a:r>
            <a:r>
              <a:rPr lang="en-US" sz="2800" dirty="0" smtClean="0">
                <a:latin typeface="Goudy Stout" pitchFamily="18" charset="0"/>
              </a:rPr>
              <a:t> </a:t>
            </a:r>
          </a:p>
        </p:txBody>
      </p:sp>
      <p:pic>
        <p:nvPicPr>
          <p:cNvPr id="103426" name="Picture 2" descr="C:\Users\catherinew\AppData\Local\Microsoft\Windows\Temporary Internet Files\Content.IE5\KNLYH9GV\MC900431529[1].png"/>
          <p:cNvPicPr>
            <a:picLocks noChangeAspect="1" noChangeArrowheads="1"/>
          </p:cNvPicPr>
          <p:nvPr/>
        </p:nvPicPr>
        <p:blipFill>
          <a:blip r:embed="rId2" cstate="print"/>
          <a:srcRect/>
          <a:stretch>
            <a:fillRect/>
          </a:stretch>
        </p:blipFill>
        <p:spPr bwMode="auto">
          <a:xfrm>
            <a:off x="7772543" y="4953000"/>
            <a:ext cx="1371457" cy="1371457"/>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228600" y="457200"/>
            <a:ext cx="7848600" cy="685800"/>
          </a:xfrm>
        </p:spPr>
        <p:txBody>
          <a:bodyPr/>
          <a:lstStyle/>
          <a:p>
            <a:r>
              <a:rPr lang="en-US" smtClean="0"/>
              <a:t>Tips for the garden</a:t>
            </a:r>
          </a:p>
        </p:txBody>
      </p:sp>
      <p:sp>
        <p:nvSpPr>
          <p:cNvPr id="107523" name="Content Placeholder 2"/>
          <p:cNvSpPr>
            <a:spLocks noGrp="1"/>
          </p:cNvSpPr>
          <p:nvPr>
            <p:ph idx="1"/>
          </p:nvPr>
        </p:nvSpPr>
        <p:spPr>
          <a:xfrm>
            <a:off x="228600" y="1371600"/>
            <a:ext cx="8610600" cy="5181600"/>
          </a:xfrm>
        </p:spPr>
        <p:txBody>
          <a:bodyPr/>
          <a:lstStyle/>
          <a:p>
            <a:r>
              <a:rPr lang="en-US" b="0" smtClean="0"/>
              <a:t>Check the fertilizer analysis on the bag or container. </a:t>
            </a:r>
          </a:p>
          <a:p>
            <a:r>
              <a:rPr lang="en-US" b="0" smtClean="0"/>
              <a:t>Apply the fertilizer at the rates given on the fertilizer container. </a:t>
            </a:r>
          </a:p>
          <a:p>
            <a:r>
              <a:rPr lang="en-US" b="0" smtClean="0"/>
              <a:t>Work fertilizer well into the soil. </a:t>
            </a:r>
          </a:p>
          <a:p>
            <a:r>
              <a:rPr lang="en-US" b="0" smtClean="0"/>
              <a:t>Don't guess at rates; measure or weigh the fertilizer product.</a:t>
            </a:r>
          </a:p>
          <a:p>
            <a:r>
              <a:rPr lang="en-US" b="0" smtClean="0"/>
              <a:t>Healthy Soil = Healthy Plant. </a:t>
            </a:r>
          </a:p>
          <a:p>
            <a:endParaRPr lang="en-US" smtClean="0"/>
          </a:p>
        </p:txBody>
      </p:sp>
    </p:spTree>
  </p:cSld>
  <p:clrMapOvr>
    <a:masterClrMapping/>
  </p:clrMapOvr>
  <p:transition spd="med">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81000" y="457200"/>
            <a:ext cx="8385175" cy="762000"/>
          </a:xfrm>
        </p:spPr>
        <p:txBody>
          <a:bodyPr/>
          <a:lstStyle/>
          <a:p>
            <a:pPr algn="ctr" eaLnBrk="1" hangingPunct="1"/>
            <a:r>
              <a:rPr lang="en-US" smtClean="0"/>
              <a:t>Happy Gardening</a:t>
            </a:r>
          </a:p>
        </p:txBody>
      </p:sp>
      <p:pic>
        <p:nvPicPr>
          <p:cNvPr id="108547" name="Picture 4" descr="X:\AgExtUsr\Catherine\Digital Camera Pics\Animals\victoria 1 12 09.JPG"/>
          <p:cNvPicPr>
            <a:picLocks noChangeAspect="1" noChangeArrowheads="1"/>
          </p:cNvPicPr>
          <p:nvPr/>
        </p:nvPicPr>
        <p:blipFill>
          <a:blip r:embed="rId3" cstate="print"/>
          <a:srcRect/>
          <a:stretch>
            <a:fillRect/>
          </a:stretch>
        </p:blipFill>
        <p:spPr bwMode="auto">
          <a:xfrm>
            <a:off x="990600" y="1143000"/>
            <a:ext cx="7315200" cy="5486400"/>
          </a:xfrm>
          <a:prstGeom prst="rect">
            <a:avLst/>
          </a:prstGeom>
          <a:noFill/>
          <a:ln w="9525">
            <a:noFill/>
            <a:miter lim="800000"/>
            <a:headEnd/>
            <a:tailEnd/>
          </a:ln>
        </p:spPr>
      </p:pic>
      <p:pic>
        <p:nvPicPr>
          <p:cNvPr id="108548" name="Picture 9" descr="P1010317_120"/>
          <p:cNvPicPr>
            <a:picLocks noChangeAspect="1" noChangeArrowheads="1"/>
          </p:cNvPicPr>
          <p:nvPr/>
        </p:nvPicPr>
        <p:blipFill>
          <a:blip r:embed="rId4" cstate="print"/>
          <a:srcRect/>
          <a:stretch>
            <a:fillRect/>
          </a:stretch>
        </p:blipFill>
        <p:spPr bwMode="auto">
          <a:xfrm>
            <a:off x="-7848600" y="1371600"/>
            <a:ext cx="6553200" cy="4953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Melancholy abstract design template">
  <a:themeElements>
    <a:clrScheme name="Melancholy abstract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lancholy abstract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elancholy abstract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lancholy abstract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lancholy abstract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lancholy abstract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lancholy abstract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lancholy abstract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lancholy abstract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lancholy abstract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lancholy abstract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lancholy abstract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lancholy abstract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Melancholy abstract design template</Template>
  <TotalTime>17964</TotalTime>
  <Words>4276</Words>
  <Application>Microsoft Office PowerPoint</Application>
  <PresentationFormat>On-screen Show (4:3)</PresentationFormat>
  <Paragraphs>643</Paragraphs>
  <Slides>95</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95</vt:i4>
      </vt:variant>
    </vt:vector>
  </HeadingPairs>
  <TitlesOfParts>
    <vt:vector size="110" baseType="lpstr">
      <vt:lpstr>Arial</vt:lpstr>
      <vt:lpstr>Arial Black</vt:lpstr>
      <vt:lpstr>Arial Narrow</vt:lpstr>
      <vt:lpstr>Arial Unicode MS</vt:lpstr>
      <vt:lpstr>Calibri</vt:lpstr>
      <vt:lpstr>Chiller</vt:lpstr>
      <vt:lpstr>Corbel</vt:lpstr>
      <vt:lpstr>Goudy Stout</vt:lpstr>
      <vt:lpstr>Lucida Bright</vt:lpstr>
      <vt:lpstr>Symbol</vt:lpstr>
      <vt:lpstr>Tahoma</vt:lpstr>
      <vt:lpstr>Times New Roman</vt:lpstr>
      <vt:lpstr>Verdana</vt:lpstr>
      <vt:lpstr>Wingdings</vt:lpstr>
      <vt:lpstr>Melancholy abstract design template</vt:lpstr>
      <vt:lpstr>Gardening Organically</vt:lpstr>
      <vt:lpstr>Growing Season in Cheyenne</vt:lpstr>
      <vt:lpstr>Watering</vt:lpstr>
      <vt:lpstr>Soil is.</vt:lpstr>
      <vt:lpstr>Soil a vital natural resource </vt:lpstr>
      <vt:lpstr>Soil - the Basics</vt:lpstr>
      <vt:lpstr>Soil Salinity  </vt:lpstr>
      <vt:lpstr>Salt Index </vt:lpstr>
      <vt:lpstr>Soil - Do’s and Don’ts</vt:lpstr>
      <vt:lpstr>Soil – Don’ts</vt:lpstr>
      <vt:lpstr>Organic Matter Benefits</vt:lpstr>
      <vt:lpstr>Organic Matter  Benefits</vt:lpstr>
      <vt:lpstr>Organic Matter Benefits</vt:lpstr>
      <vt:lpstr>Organic Matter  What it Should Do</vt:lpstr>
      <vt:lpstr>Soil pH</vt:lpstr>
      <vt:lpstr>Soil Microorganisms </vt:lpstr>
      <vt:lpstr>Soil Microorganism</vt:lpstr>
      <vt:lpstr>Soil Microorganism</vt:lpstr>
      <vt:lpstr>Soil Bacteria</vt:lpstr>
      <vt:lpstr>Soil Microorganism - Fungi </vt:lpstr>
      <vt:lpstr>Mycorrhizae </vt:lpstr>
      <vt:lpstr>Mycorrhizae</vt:lpstr>
      <vt:lpstr>Mycorrhizae</vt:lpstr>
      <vt:lpstr>Soil and Fertilizers </vt:lpstr>
      <vt:lpstr>Nitrogen  </vt:lpstr>
      <vt:lpstr>Nitrogen</vt:lpstr>
      <vt:lpstr>Nitrogen</vt:lpstr>
      <vt:lpstr>Nitrogen</vt:lpstr>
      <vt:lpstr>  Phosphorus P205:</vt:lpstr>
      <vt:lpstr>Soil – Phosphorus cont…</vt:lpstr>
      <vt:lpstr>Phosphorus - Facts</vt:lpstr>
      <vt:lpstr>Potassium or Potash</vt:lpstr>
      <vt:lpstr>Potassium what it does for Plants</vt:lpstr>
      <vt:lpstr>PowerPoint Presentation</vt:lpstr>
      <vt:lpstr>Urea 46-0-0</vt:lpstr>
      <vt:lpstr>Rock Phosphate</vt:lpstr>
      <vt:lpstr>Potassium Chloride KCL  (aka, Muriate of Potash) One source of K</vt:lpstr>
      <vt:lpstr> Kelp</vt:lpstr>
      <vt:lpstr>What’s in Kelp Analysis of Dry Kelp Feed Grade Aseophyllum Nodosum</vt:lpstr>
      <vt:lpstr> Coffee Grounds</vt:lpstr>
      <vt:lpstr>Soil Sulfur </vt:lpstr>
      <vt:lpstr>Soil Sulfur</vt:lpstr>
      <vt:lpstr>Cottonseed Meal </vt:lpstr>
      <vt:lpstr>Soil Additives - others </vt:lpstr>
      <vt:lpstr>Peat Moss</vt:lpstr>
      <vt:lpstr>Humates</vt:lpstr>
      <vt:lpstr>Humates </vt:lpstr>
      <vt:lpstr>Lignite, (a. k. a.) leonardite,</vt:lpstr>
      <vt:lpstr>Fish</vt:lpstr>
      <vt:lpstr>Fish Bone Meal</vt:lpstr>
      <vt:lpstr>Blood Meal</vt:lpstr>
      <vt:lpstr>Bone Meal</vt:lpstr>
      <vt:lpstr>Soybean Meal</vt:lpstr>
      <vt:lpstr>Natural Weed Control   Corn Gluten Meal</vt:lpstr>
      <vt:lpstr>Grape Pomace </vt:lpstr>
      <vt:lpstr>Feathers</vt:lpstr>
      <vt:lpstr>Alfalfa</vt:lpstr>
      <vt:lpstr>Alfalfa</vt:lpstr>
      <vt:lpstr>Iron Additives </vt:lpstr>
      <vt:lpstr>Greensand and  Granite Dust</vt:lpstr>
      <vt:lpstr>Molasses </vt:lpstr>
      <vt:lpstr>Molasses</vt:lpstr>
      <vt:lpstr>Mushroom Compost </vt:lpstr>
      <vt:lpstr>Animal Manure- and organics </vt:lpstr>
      <vt:lpstr>Animal Manures</vt:lpstr>
      <vt:lpstr>Sawdust, Wood Shavings,  Horse Bedding Pellets.</vt:lpstr>
      <vt:lpstr>Earthworms</vt:lpstr>
      <vt:lpstr>Earthworms</vt:lpstr>
      <vt:lpstr>Leaves</vt:lpstr>
      <vt:lpstr>Biochar</vt:lpstr>
      <vt:lpstr>Bagged Manure Compost</vt:lpstr>
      <vt:lpstr>Green Manure</vt:lpstr>
      <vt:lpstr>Green Manure Benefits</vt:lpstr>
      <vt:lpstr>Green Manure Crops,  Season of Growth,  Amount of Seed, and Type.</vt:lpstr>
      <vt:lpstr>Cover Crop Vetch</vt:lpstr>
      <vt:lpstr>Cover Crop  Winter Wheat</vt:lpstr>
      <vt:lpstr>Composting</vt:lpstr>
      <vt:lpstr>Items NOT to Be Used in the Compost Pile</vt:lpstr>
      <vt:lpstr>Items NOT to Be Used in the Compost Pile</vt:lpstr>
      <vt:lpstr>How to Build a Compost Pile and How Big to Build It.</vt:lpstr>
      <vt:lpstr>Carbon and Nitrogen</vt:lpstr>
      <vt:lpstr>Carbon and Nitrogen</vt:lpstr>
      <vt:lpstr>Finished Compost  </vt:lpstr>
      <vt:lpstr>Compost Tea</vt:lpstr>
      <vt:lpstr>Compost Tea</vt:lpstr>
      <vt:lpstr>Mulching</vt:lpstr>
      <vt:lpstr>Mulch</vt:lpstr>
      <vt:lpstr>Disease and Pest Control</vt:lpstr>
      <vt:lpstr>Beneficial Insects and Non-Toxic Solutions</vt:lpstr>
      <vt:lpstr>Pest Control</vt:lpstr>
      <vt:lpstr>Pest Control</vt:lpstr>
      <vt:lpstr>Neem Oil</vt:lpstr>
      <vt:lpstr>Natural Weed Control - Vinegar</vt:lpstr>
      <vt:lpstr>Tips for the garden</vt:lpstr>
      <vt:lpstr>Happy Gardening</vt:lpstr>
    </vt:vector>
  </TitlesOfParts>
  <Company>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Fruits and        Vegetables</dc:title>
  <dc:creator>Shelley Hood</dc:creator>
  <cp:lastModifiedBy>Catherine Jean Wissner</cp:lastModifiedBy>
  <cp:revision>962</cp:revision>
  <cp:lastPrinted>2016-01-18T23:54:59Z</cp:lastPrinted>
  <dcterms:created xsi:type="dcterms:W3CDTF">2004-02-16T16:54:03Z</dcterms:created>
  <dcterms:modified xsi:type="dcterms:W3CDTF">2018-01-29T23:06:24Z</dcterms:modified>
</cp:coreProperties>
</file>